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56" r:id="rId5"/>
    <p:sldId id="274" r:id="rId6"/>
    <p:sldId id="350" r:id="rId7"/>
    <p:sldId id="385" r:id="rId8"/>
    <p:sldId id="386" r:id="rId9"/>
    <p:sldId id="387" r:id="rId10"/>
    <p:sldId id="388" r:id="rId11"/>
    <p:sldId id="391" r:id="rId12"/>
    <p:sldId id="389" r:id="rId13"/>
    <p:sldId id="390" r:id="rId14"/>
    <p:sldId id="392" r:id="rId15"/>
    <p:sldId id="395" r:id="rId16"/>
    <p:sldId id="401" r:id="rId17"/>
    <p:sldId id="394" r:id="rId18"/>
    <p:sldId id="393" r:id="rId19"/>
    <p:sldId id="396" r:id="rId20"/>
    <p:sldId id="397" r:id="rId21"/>
    <p:sldId id="398" r:id="rId22"/>
    <p:sldId id="399" r:id="rId23"/>
    <p:sldId id="400" r:id="rId24"/>
    <p:sldId id="402" r:id="rId25"/>
    <p:sldId id="403" r:id="rId26"/>
    <p:sldId id="407" r:id="rId27"/>
    <p:sldId id="428" r:id="rId28"/>
    <p:sldId id="408" r:id="rId29"/>
    <p:sldId id="406" r:id="rId30"/>
    <p:sldId id="405" r:id="rId31"/>
    <p:sldId id="410" r:id="rId32"/>
    <p:sldId id="411" r:id="rId33"/>
    <p:sldId id="429" r:id="rId34"/>
    <p:sldId id="412" r:id="rId35"/>
    <p:sldId id="414" r:id="rId36"/>
    <p:sldId id="415" r:id="rId37"/>
    <p:sldId id="416" r:id="rId38"/>
    <p:sldId id="417" r:id="rId39"/>
    <p:sldId id="418" r:id="rId40"/>
    <p:sldId id="420" r:id="rId41"/>
    <p:sldId id="421" r:id="rId42"/>
    <p:sldId id="422" r:id="rId43"/>
    <p:sldId id="423" r:id="rId44"/>
    <p:sldId id="424" r:id="rId45"/>
    <p:sldId id="425" r:id="rId46"/>
    <p:sldId id="426" r:id="rId47"/>
    <p:sldId id="383"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86425-C612-4B00-8AD2-3B666374A702}" v="4609" dt="2023-10-19T13:18:56.92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82" d="100"/>
          <a:sy n="82" d="100"/>
        </p:scale>
        <p:origin x="168" y="72"/>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19-10-2023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19-10-2023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170359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67675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326886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386254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91295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31988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59756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43006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79131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181048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3647711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511995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267366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51883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822285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407321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2591562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374892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2858004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316995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2657321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945310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43</a:t>
            </a:fld>
            <a:endParaRPr lang="nl-NL" altLang="nl-NL"/>
          </a:p>
        </p:txBody>
      </p:sp>
    </p:spTree>
    <p:extLst>
      <p:ext uri="{BB962C8B-B14F-4D97-AF65-F5344CB8AC3E}">
        <p14:creationId xmlns:p14="http://schemas.microsoft.com/office/powerpoint/2010/main" val="346002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44</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40242"/>
            <a:ext cx="7886700" cy="762347"/>
          </a:xfrm>
        </p:spPr>
        <p:txBody>
          <a:bodyPr/>
          <a:lstStyle/>
          <a:p>
            <a:pPr eaLnBrk="1" hangingPunct="1"/>
            <a:r>
              <a:rPr lang="nl-NL" altLang="nl-NL" b="1" dirty="0" err="1"/>
              <a:t>Ec</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67412"/>
            <a:ext cx="8961923" cy="4738260"/>
          </a:xfrm>
        </p:spPr>
        <p:txBody>
          <a:bodyPr>
            <a:normAutofit/>
          </a:bodyPr>
          <a:lstStyle/>
          <a:p>
            <a:pPr indent="0">
              <a:buNone/>
              <a:defRPr/>
            </a:pPr>
            <a:r>
              <a:rPr lang="nl-NL" dirty="0"/>
              <a:t>Voor een goede groei moet de concentratie aan voedingsionen binnen bepaalde waarden blijven. </a:t>
            </a:r>
          </a:p>
          <a:p>
            <a:pPr indent="0">
              <a:buNone/>
              <a:defRPr/>
            </a:pPr>
            <a:endParaRPr lang="nl-NL" dirty="0"/>
          </a:p>
          <a:p>
            <a:pPr indent="0">
              <a:buNone/>
              <a:defRPr/>
            </a:pPr>
            <a:r>
              <a:rPr lang="nl-NL" dirty="0"/>
              <a:t>Elk gewas heeft zijn streefwaarde. Enkele voorbeelden:</a:t>
            </a:r>
          </a:p>
          <a:p>
            <a:pPr indent="0">
              <a:buNone/>
              <a:defRPr/>
            </a:pPr>
            <a:endParaRPr lang="nl-NL" dirty="0"/>
          </a:p>
          <a:p>
            <a:pPr indent="0">
              <a:buNone/>
              <a:defRPr/>
            </a:pPr>
            <a:endParaRPr lang="nl-NL" dirty="0"/>
          </a:p>
        </p:txBody>
      </p:sp>
      <p:graphicFrame>
        <p:nvGraphicFramePr>
          <p:cNvPr id="2" name="Tabel 1">
            <a:extLst>
              <a:ext uri="{FF2B5EF4-FFF2-40B4-BE49-F238E27FC236}">
                <a16:creationId xmlns:a16="http://schemas.microsoft.com/office/drawing/2014/main" id="{C5D993D0-32B6-A007-36ED-04F77E26E5F3}"/>
              </a:ext>
            </a:extLst>
          </p:cNvPr>
          <p:cNvGraphicFramePr>
            <a:graphicFrameLocks noGrp="1"/>
          </p:cNvGraphicFramePr>
          <p:nvPr>
            <p:extLst>
              <p:ext uri="{D42A27DB-BD31-4B8C-83A1-F6EECF244321}">
                <p14:modId xmlns:p14="http://schemas.microsoft.com/office/powerpoint/2010/main" val="505458466"/>
              </p:ext>
            </p:extLst>
          </p:nvPr>
        </p:nvGraphicFramePr>
        <p:xfrm>
          <a:off x="2150854" y="3079630"/>
          <a:ext cx="4636219" cy="3406763"/>
        </p:xfrm>
        <a:graphic>
          <a:graphicData uri="http://schemas.openxmlformats.org/drawingml/2006/table">
            <a:tbl>
              <a:tblPr firstRow="1" bandRow="1">
                <a:tableStyleId>{5C22544A-7EE6-4342-B048-85BDC9FD1C3A}</a:tableStyleId>
              </a:tblPr>
              <a:tblGrid>
                <a:gridCol w="1498023">
                  <a:extLst>
                    <a:ext uri="{9D8B030D-6E8A-4147-A177-3AD203B41FA5}">
                      <a16:colId xmlns:a16="http://schemas.microsoft.com/office/drawing/2014/main" val="734115807"/>
                    </a:ext>
                  </a:extLst>
                </a:gridCol>
                <a:gridCol w="3138196">
                  <a:extLst>
                    <a:ext uri="{9D8B030D-6E8A-4147-A177-3AD203B41FA5}">
                      <a16:colId xmlns:a16="http://schemas.microsoft.com/office/drawing/2014/main" val="982028503"/>
                    </a:ext>
                  </a:extLst>
                </a:gridCol>
              </a:tblGrid>
              <a:tr h="370840">
                <a:tc>
                  <a:txBody>
                    <a:bodyPr/>
                    <a:lstStyle/>
                    <a:p>
                      <a:r>
                        <a:rPr lang="nl-NL" dirty="0"/>
                        <a:t>Gewas</a:t>
                      </a:r>
                    </a:p>
                  </a:txBody>
                  <a:tcPr/>
                </a:tc>
                <a:tc>
                  <a:txBody>
                    <a:bodyPr/>
                    <a:lstStyle/>
                    <a:p>
                      <a:r>
                        <a:rPr lang="nl-NL" dirty="0"/>
                        <a:t>streefwaarde</a:t>
                      </a:r>
                    </a:p>
                  </a:txBody>
                  <a:tcPr/>
                </a:tc>
                <a:extLst>
                  <a:ext uri="{0D108BD9-81ED-4DB2-BD59-A6C34878D82A}">
                    <a16:rowId xmlns:a16="http://schemas.microsoft.com/office/drawing/2014/main" val="2507440384"/>
                  </a:ext>
                </a:extLst>
              </a:tr>
              <a:tr h="440043">
                <a:tc>
                  <a:txBody>
                    <a:bodyPr/>
                    <a:lstStyle/>
                    <a:p>
                      <a:r>
                        <a:rPr lang="nl-NL" dirty="0"/>
                        <a:t>Violier</a:t>
                      </a:r>
                    </a:p>
                  </a:txBody>
                  <a:tcPr/>
                </a:tc>
                <a:tc>
                  <a:txBody>
                    <a:bodyPr/>
                    <a:lstStyle/>
                    <a:p>
                      <a:r>
                        <a:rPr lang="nl-NL" dirty="0"/>
                        <a:t>0,75</a:t>
                      </a:r>
                    </a:p>
                  </a:txBody>
                  <a:tcPr/>
                </a:tc>
                <a:extLst>
                  <a:ext uri="{0D108BD9-81ED-4DB2-BD59-A6C34878D82A}">
                    <a16:rowId xmlns:a16="http://schemas.microsoft.com/office/drawing/2014/main" val="3963008928"/>
                  </a:ext>
                </a:extLst>
              </a:tr>
              <a:tr h="370840">
                <a:tc>
                  <a:txBody>
                    <a:bodyPr/>
                    <a:lstStyle/>
                    <a:p>
                      <a:r>
                        <a:rPr lang="nl-NL" dirty="0"/>
                        <a:t>Fresia</a:t>
                      </a:r>
                    </a:p>
                  </a:txBody>
                  <a:tcPr/>
                </a:tc>
                <a:tc>
                  <a:txBody>
                    <a:bodyPr/>
                    <a:lstStyle/>
                    <a:p>
                      <a:r>
                        <a:rPr lang="nl-NL" dirty="0"/>
                        <a:t>0,80</a:t>
                      </a:r>
                    </a:p>
                  </a:txBody>
                  <a:tcPr/>
                </a:tc>
                <a:extLst>
                  <a:ext uri="{0D108BD9-81ED-4DB2-BD59-A6C34878D82A}">
                    <a16:rowId xmlns:a16="http://schemas.microsoft.com/office/drawing/2014/main" val="426263071"/>
                  </a:ext>
                </a:extLst>
              </a:tr>
              <a:tr h="370840">
                <a:tc>
                  <a:txBody>
                    <a:bodyPr/>
                    <a:lstStyle/>
                    <a:p>
                      <a:r>
                        <a:rPr lang="nl-NL" dirty="0"/>
                        <a:t>Roos</a:t>
                      </a:r>
                    </a:p>
                  </a:txBody>
                  <a:tcPr/>
                </a:tc>
                <a:tc>
                  <a:txBody>
                    <a:bodyPr/>
                    <a:lstStyle/>
                    <a:p>
                      <a:r>
                        <a:rPr lang="nl-NL" dirty="0"/>
                        <a:t>1,00</a:t>
                      </a:r>
                    </a:p>
                  </a:txBody>
                  <a:tcPr/>
                </a:tc>
                <a:extLst>
                  <a:ext uri="{0D108BD9-81ED-4DB2-BD59-A6C34878D82A}">
                    <a16:rowId xmlns:a16="http://schemas.microsoft.com/office/drawing/2014/main" val="1025965013"/>
                  </a:ext>
                </a:extLst>
              </a:tr>
              <a:tr h="370840">
                <a:tc>
                  <a:txBody>
                    <a:bodyPr/>
                    <a:lstStyle/>
                    <a:p>
                      <a:r>
                        <a:rPr lang="nl-NL" dirty="0"/>
                        <a:t>Chrysant</a:t>
                      </a:r>
                    </a:p>
                  </a:txBody>
                  <a:tcPr/>
                </a:tc>
                <a:tc>
                  <a:txBody>
                    <a:bodyPr/>
                    <a:lstStyle/>
                    <a:p>
                      <a:r>
                        <a:rPr lang="nl-NL" dirty="0"/>
                        <a:t>0,80</a:t>
                      </a:r>
                    </a:p>
                  </a:txBody>
                  <a:tcPr/>
                </a:tc>
                <a:extLst>
                  <a:ext uri="{0D108BD9-81ED-4DB2-BD59-A6C34878D82A}">
                    <a16:rowId xmlns:a16="http://schemas.microsoft.com/office/drawing/2014/main" val="3207660916"/>
                  </a:ext>
                </a:extLst>
              </a:tr>
              <a:tr h="370840">
                <a:tc>
                  <a:txBody>
                    <a:bodyPr/>
                    <a:lstStyle/>
                    <a:p>
                      <a:r>
                        <a:rPr lang="nl-NL" dirty="0"/>
                        <a:t>Komkommer</a:t>
                      </a:r>
                    </a:p>
                  </a:txBody>
                  <a:tcPr/>
                </a:tc>
                <a:tc>
                  <a:txBody>
                    <a:bodyPr/>
                    <a:lstStyle/>
                    <a:p>
                      <a:r>
                        <a:rPr lang="nl-NL" dirty="0"/>
                        <a:t>2,70</a:t>
                      </a:r>
                    </a:p>
                  </a:txBody>
                  <a:tcPr/>
                </a:tc>
                <a:extLst>
                  <a:ext uri="{0D108BD9-81ED-4DB2-BD59-A6C34878D82A}">
                    <a16:rowId xmlns:a16="http://schemas.microsoft.com/office/drawing/2014/main" val="2633720493"/>
                  </a:ext>
                </a:extLst>
              </a:tr>
              <a:tr h="370840">
                <a:tc>
                  <a:txBody>
                    <a:bodyPr/>
                    <a:lstStyle/>
                    <a:p>
                      <a:r>
                        <a:rPr lang="nl-NL" dirty="0"/>
                        <a:t>Tomaat</a:t>
                      </a:r>
                    </a:p>
                  </a:txBody>
                  <a:tcPr/>
                </a:tc>
                <a:tc>
                  <a:txBody>
                    <a:bodyPr/>
                    <a:lstStyle/>
                    <a:p>
                      <a:r>
                        <a:rPr lang="nl-NL" dirty="0"/>
                        <a:t>3,70</a:t>
                      </a:r>
                    </a:p>
                  </a:txBody>
                  <a:tcPr/>
                </a:tc>
                <a:extLst>
                  <a:ext uri="{0D108BD9-81ED-4DB2-BD59-A6C34878D82A}">
                    <a16:rowId xmlns:a16="http://schemas.microsoft.com/office/drawing/2014/main" val="374404660"/>
                  </a:ext>
                </a:extLst>
              </a:tr>
              <a:tr h="370840">
                <a:tc>
                  <a:txBody>
                    <a:bodyPr/>
                    <a:lstStyle/>
                    <a:p>
                      <a:r>
                        <a:rPr lang="nl-NL" dirty="0"/>
                        <a:t>Stekgrond</a:t>
                      </a:r>
                    </a:p>
                  </a:txBody>
                  <a:tcPr/>
                </a:tc>
                <a:tc>
                  <a:txBody>
                    <a:bodyPr/>
                    <a:lstStyle/>
                    <a:p>
                      <a:r>
                        <a:rPr lang="nl-NL" dirty="0"/>
                        <a:t>Kleiner dan 0,50</a:t>
                      </a:r>
                    </a:p>
                  </a:txBody>
                  <a:tcPr/>
                </a:tc>
                <a:extLst>
                  <a:ext uri="{0D108BD9-81ED-4DB2-BD59-A6C34878D82A}">
                    <a16:rowId xmlns:a16="http://schemas.microsoft.com/office/drawing/2014/main" val="1806485563"/>
                  </a:ext>
                </a:extLst>
              </a:tr>
              <a:tr h="370840">
                <a:tc>
                  <a:txBody>
                    <a:bodyPr/>
                    <a:lstStyle/>
                    <a:p>
                      <a:r>
                        <a:rPr lang="nl-NL" dirty="0"/>
                        <a:t>Ficus</a:t>
                      </a:r>
                    </a:p>
                  </a:txBody>
                  <a:tcPr/>
                </a:tc>
                <a:tc>
                  <a:txBody>
                    <a:bodyPr/>
                    <a:lstStyle/>
                    <a:p>
                      <a:r>
                        <a:rPr lang="nl-NL" dirty="0"/>
                        <a:t>0,88</a:t>
                      </a:r>
                    </a:p>
                  </a:txBody>
                  <a:tcPr/>
                </a:tc>
                <a:extLst>
                  <a:ext uri="{0D108BD9-81ED-4DB2-BD59-A6C34878D82A}">
                    <a16:rowId xmlns:a16="http://schemas.microsoft.com/office/drawing/2014/main" val="2475377980"/>
                  </a:ext>
                </a:extLst>
              </a:tr>
            </a:tbl>
          </a:graphicData>
        </a:graphic>
      </p:graphicFrame>
    </p:spTree>
    <p:extLst>
      <p:ext uri="{BB962C8B-B14F-4D97-AF65-F5344CB8AC3E}">
        <p14:creationId xmlns:p14="http://schemas.microsoft.com/office/powerpoint/2010/main" val="411431077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TDS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Goede EC meters kunnen ook TDS meten</a:t>
            </a:r>
          </a:p>
          <a:p>
            <a:pPr indent="0">
              <a:buNone/>
              <a:defRPr/>
            </a:pPr>
            <a:endParaRPr lang="nl-NL" dirty="0"/>
          </a:p>
          <a:p>
            <a:pPr indent="0">
              <a:buNone/>
              <a:defRPr/>
            </a:pPr>
            <a:r>
              <a:rPr lang="nl-NL" dirty="0"/>
              <a:t>TDS staat voor Total </a:t>
            </a:r>
            <a:r>
              <a:rPr lang="nl-NL" dirty="0" err="1"/>
              <a:t>Dissolved</a:t>
            </a:r>
            <a:r>
              <a:rPr lang="nl-NL" dirty="0"/>
              <a:t> </a:t>
            </a:r>
            <a:r>
              <a:rPr lang="nl-NL" dirty="0" err="1"/>
              <a:t>Solids</a:t>
            </a:r>
            <a:r>
              <a:rPr lang="nl-NL" dirty="0"/>
              <a:t> (totaal opgeloste stoffen)</a:t>
            </a:r>
          </a:p>
          <a:p>
            <a:pPr indent="0">
              <a:buNone/>
              <a:defRPr/>
            </a:pPr>
            <a:endParaRPr lang="nl-NL" dirty="0"/>
          </a:p>
          <a:p>
            <a:pPr indent="0">
              <a:buNone/>
              <a:defRPr/>
            </a:pPr>
            <a:r>
              <a:rPr lang="nl-NL" dirty="0"/>
              <a:t>Dit wordt weergegeven in mg/liter (</a:t>
            </a:r>
            <a:r>
              <a:rPr lang="nl-NL" dirty="0" err="1"/>
              <a:t>ppm</a:t>
            </a:r>
            <a:r>
              <a:rPr lang="nl-NL" dirty="0"/>
              <a:t>)</a:t>
            </a:r>
          </a:p>
          <a:p>
            <a:pPr indent="0">
              <a:buNone/>
              <a:defRPr/>
            </a:pPr>
            <a:r>
              <a:rPr lang="nl-NL" dirty="0"/>
              <a:t>Of in gram/liter (</a:t>
            </a:r>
            <a:r>
              <a:rPr lang="nl-NL" dirty="0" err="1"/>
              <a:t>ppt</a:t>
            </a:r>
            <a:r>
              <a:rPr lang="nl-NL" dirty="0"/>
              <a:t>)</a:t>
            </a:r>
          </a:p>
          <a:p>
            <a:pPr indent="0">
              <a:buNone/>
              <a:defRPr/>
            </a:pPr>
            <a:endParaRPr lang="nl-NL" dirty="0"/>
          </a:p>
          <a:p>
            <a:pPr indent="0">
              <a:buNone/>
              <a:defRPr/>
            </a:pPr>
            <a:r>
              <a:rPr lang="nl-NL" dirty="0"/>
              <a:t>Er is een relatie tussen EC en TDS</a:t>
            </a:r>
          </a:p>
          <a:p>
            <a:pPr indent="0">
              <a:buNone/>
              <a:defRPr/>
            </a:pPr>
            <a:r>
              <a:rPr lang="nl-NL" dirty="0"/>
              <a:t>Bij benadering 2 </a:t>
            </a:r>
            <a:r>
              <a:rPr lang="nl-NL" dirty="0" err="1"/>
              <a:t>μS</a:t>
            </a:r>
            <a:r>
              <a:rPr lang="nl-NL" dirty="0"/>
              <a:t>/cm = 1 mg/liter</a:t>
            </a:r>
          </a:p>
          <a:p>
            <a:pPr indent="0">
              <a:buNone/>
              <a:defRPr/>
            </a:pPr>
            <a:endParaRPr lang="nl-NL" dirty="0"/>
          </a:p>
          <a:p>
            <a:pPr indent="0">
              <a:buNone/>
              <a:defRPr/>
            </a:pPr>
            <a:r>
              <a:rPr lang="nl-NL" dirty="0"/>
              <a:t>TDS = 0,5 x EC</a:t>
            </a:r>
          </a:p>
        </p:txBody>
      </p:sp>
      <p:pic>
        <p:nvPicPr>
          <p:cNvPr id="6146" name="Picture 2" descr="What is TDS? And why does it matter? - AquaNui Home Water Distillers">
            <a:extLst>
              <a:ext uri="{FF2B5EF4-FFF2-40B4-BE49-F238E27FC236}">
                <a16:creationId xmlns:a16="http://schemas.microsoft.com/office/drawing/2014/main" id="{B7D2647F-39EB-9F1F-3C83-FF54087D3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382" y="4623169"/>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95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 calcmode="lin" valueType="num">
                                      <p:cBhvr additive="base">
                                        <p:cTn id="1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 calcmode="lin" valueType="num">
                                      <p:cBhvr additive="base">
                                        <p:cTn id="2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 calcmode="lin" valueType="num">
                                      <p:cBhvr additive="base">
                                        <p:cTn id="2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anim calcmode="lin" valueType="num">
                                      <p:cBhvr additive="base">
                                        <p:cTn id="31"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EC meten van substraat matten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064776" cy="4738260"/>
          </a:xfrm>
        </p:spPr>
        <p:txBody>
          <a:bodyPr>
            <a:normAutofit lnSpcReduction="10000"/>
          </a:bodyPr>
          <a:lstStyle/>
          <a:p>
            <a:pPr indent="0">
              <a:buNone/>
              <a:defRPr/>
            </a:pPr>
            <a:r>
              <a:rPr lang="nl-NL" dirty="0"/>
              <a:t>Bij kunstmatige substraten neemt de tuinder een monster door met een spuit voedingswater op te zuigen bij de wortels.</a:t>
            </a:r>
          </a:p>
          <a:p>
            <a:pPr indent="0">
              <a:buNone/>
              <a:defRPr/>
            </a:pPr>
            <a:endParaRPr lang="nl-NL" dirty="0"/>
          </a:p>
          <a:p>
            <a:pPr indent="0">
              <a:buNone/>
              <a:defRPr/>
            </a:pPr>
            <a:r>
              <a:rPr lang="nl-NL" dirty="0"/>
              <a:t>Belangrijk is dat er nauwkeurig wordt bemonsterd. Er kunnen zich grote verschillen voordoen in de verdeling van zouten in het substraat. Vooral tussen twee druppelplaatsen in kunnen de waarden erg hoog zijn. Deze beïnvloeden de EC van een gemengd monster vrij sterk.</a:t>
            </a:r>
          </a:p>
          <a:p>
            <a:pPr indent="0">
              <a:buNone/>
              <a:defRPr/>
            </a:pPr>
            <a:endParaRPr lang="nl-NL" dirty="0"/>
          </a:p>
          <a:p>
            <a:pPr indent="0">
              <a:buNone/>
              <a:defRPr/>
            </a:pPr>
            <a:r>
              <a:rPr lang="nl-NL" dirty="0"/>
              <a:t>Voor bepaling van de EC is het daarom verstandig monsters op vaste plaatsen te nemen zodat er geen grote verschillen kunnen optreden</a:t>
            </a:r>
          </a:p>
        </p:txBody>
      </p:sp>
      <p:pic>
        <p:nvPicPr>
          <p:cNvPr id="2" name="Afbeelding 1">
            <a:extLst>
              <a:ext uri="{FF2B5EF4-FFF2-40B4-BE49-F238E27FC236}">
                <a16:creationId xmlns:a16="http://schemas.microsoft.com/office/drawing/2014/main" id="{0369630B-EF1E-A6C1-F06E-C130679CB218}"/>
              </a:ext>
            </a:extLst>
          </p:cNvPr>
          <p:cNvPicPr>
            <a:picLocks noChangeAspect="1"/>
          </p:cNvPicPr>
          <p:nvPr/>
        </p:nvPicPr>
        <p:blipFill>
          <a:blip r:embed="rId3"/>
          <a:stretch>
            <a:fillRect/>
          </a:stretch>
        </p:blipFill>
        <p:spPr>
          <a:xfrm>
            <a:off x="8965924" y="4779270"/>
            <a:ext cx="3158136" cy="1486729"/>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 meten van potgrond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63356" cy="4738260"/>
          </a:xfrm>
        </p:spPr>
        <p:txBody>
          <a:bodyPr>
            <a:normAutofit/>
          </a:bodyPr>
          <a:lstStyle/>
          <a:p>
            <a:pPr indent="0">
              <a:buNone/>
              <a:defRPr/>
            </a:pPr>
            <a:r>
              <a:rPr lang="nl-NL" dirty="0"/>
              <a:t>Bij het meten van (pot)grond wordt 200 ml gedistilleerd water aan 100 ml (pot)grond toegevoegd, zodat een waterige oplossing ontstaat. </a:t>
            </a:r>
          </a:p>
          <a:p>
            <a:pPr indent="0">
              <a:buNone/>
              <a:defRPr/>
            </a:pPr>
            <a:endParaRPr lang="nl-NL" dirty="0"/>
          </a:p>
          <a:p>
            <a:pPr indent="0">
              <a:buNone/>
              <a:defRPr/>
            </a:pPr>
            <a:r>
              <a:rPr lang="nl-NL" dirty="0"/>
              <a:t>Na het schudden van het mengsel, wacht men 15 minuten zodat de grove bestanddelen bezinken.</a:t>
            </a:r>
          </a:p>
          <a:p>
            <a:pPr indent="0">
              <a:buNone/>
              <a:defRPr/>
            </a:pPr>
            <a:endParaRPr lang="nl-NL" dirty="0"/>
          </a:p>
          <a:p>
            <a:pPr indent="0">
              <a:buNone/>
              <a:defRPr/>
            </a:pPr>
            <a:r>
              <a:rPr lang="nl-NL" dirty="0"/>
              <a:t>Daarna kan de EC worden bepaald.</a:t>
            </a:r>
            <a:br>
              <a:rPr lang="nl-NL" dirty="0"/>
            </a:br>
            <a:endParaRPr lang="nl-NL" dirty="0"/>
          </a:p>
        </p:txBody>
      </p:sp>
      <p:pic>
        <p:nvPicPr>
          <p:cNvPr id="2" name="Afbeelding 1">
            <a:extLst>
              <a:ext uri="{FF2B5EF4-FFF2-40B4-BE49-F238E27FC236}">
                <a16:creationId xmlns:a16="http://schemas.microsoft.com/office/drawing/2014/main" id="{7FCAF0F1-ABF8-C892-D692-1D97CAE1E56E}"/>
              </a:ext>
            </a:extLst>
          </p:cNvPr>
          <p:cNvPicPr>
            <a:picLocks noChangeAspect="1"/>
          </p:cNvPicPr>
          <p:nvPr/>
        </p:nvPicPr>
        <p:blipFill>
          <a:blip r:embed="rId3"/>
          <a:stretch>
            <a:fillRect/>
          </a:stretch>
        </p:blipFill>
        <p:spPr>
          <a:xfrm>
            <a:off x="8965924" y="4572679"/>
            <a:ext cx="2590800" cy="1762125"/>
          </a:xfrm>
          <a:prstGeom prst="rect">
            <a:avLst/>
          </a:prstGeom>
        </p:spPr>
      </p:pic>
    </p:spTree>
    <p:extLst>
      <p:ext uri="{BB962C8B-B14F-4D97-AF65-F5344CB8AC3E}">
        <p14:creationId xmlns:p14="http://schemas.microsoft.com/office/powerpoint/2010/main" val="42823399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dirty="0"/>
              <a:t>EC </a:t>
            </a:r>
            <a:r>
              <a:rPr lang="nl-NL" altLang="nl-NL" dirty="0" err="1"/>
              <a:t>potentiometrisch</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427085" cy="4738260"/>
          </a:xfrm>
        </p:spPr>
        <p:txBody>
          <a:bodyPr>
            <a:normAutofit/>
          </a:bodyPr>
          <a:lstStyle/>
          <a:p>
            <a:pPr indent="0">
              <a:buNone/>
              <a:defRPr/>
            </a:pPr>
            <a:r>
              <a:rPr lang="nl-NL" dirty="0"/>
              <a:t>De meeste EC meters in de tuinbouw zijn </a:t>
            </a:r>
            <a:r>
              <a:rPr lang="nl-NL" dirty="0" err="1"/>
              <a:t>potentiometrisch</a:t>
            </a:r>
            <a:r>
              <a:rPr lang="nl-NL" dirty="0"/>
              <a:t> </a:t>
            </a:r>
          </a:p>
          <a:p>
            <a:pPr indent="0">
              <a:buNone/>
              <a:defRPr/>
            </a:pPr>
            <a:endParaRPr lang="nl-NL" dirty="0"/>
          </a:p>
          <a:p>
            <a:pPr indent="0">
              <a:buNone/>
              <a:defRPr/>
            </a:pPr>
            <a:r>
              <a:rPr lang="nl-NL" dirty="0"/>
              <a:t>2 of vier </a:t>
            </a:r>
            <a:r>
              <a:rPr lang="nl-NL" dirty="0" err="1"/>
              <a:t>rings</a:t>
            </a:r>
            <a:endParaRPr lang="nl-NL" dirty="0"/>
          </a:p>
        </p:txBody>
      </p:sp>
      <p:pic>
        <p:nvPicPr>
          <p:cNvPr id="3" name="Afbeelding 2">
            <a:extLst>
              <a:ext uri="{FF2B5EF4-FFF2-40B4-BE49-F238E27FC236}">
                <a16:creationId xmlns:a16="http://schemas.microsoft.com/office/drawing/2014/main" id="{187EF8D5-A017-6FB7-B0D6-70B4E9EC4B9B}"/>
              </a:ext>
            </a:extLst>
          </p:cNvPr>
          <p:cNvPicPr>
            <a:picLocks noChangeAspect="1"/>
          </p:cNvPicPr>
          <p:nvPr/>
        </p:nvPicPr>
        <p:blipFill>
          <a:blip r:embed="rId3"/>
          <a:stretch>
            <a:fillRect/>
          </a:stretch>
        </p:blipFill>
        <p:spPr>
          <a:xfrm>
            <a:off x="1079224" y="3429000"/>
            <a:ext cx="3809479" cy="3034669"/>
          </a:xfrm>
          <a:prstGeom prst="rect">
            <a:avLst/>
          </a:prstGeom>
        </p:spPr>
      </p:pic>
      <p:pic>
        <p:nvPicPr>
          <p:cNvPr id="4" name="Afbeelding 3">
            <a:extLst>
              <a:ext uri="{FF2B5EF4-FFF2-40B4-BE49-F238E27FC236}">
                <a16:creationId xmlns:a16="http://schemas.microsoft.com/office/drawing/2014/main" id="{3E026505-050A-2429-8093-289C56981D86}"/>
              </a:ext>
            </a:extLst>
          </p:cNvPr>
          <p:cNvPicPr>
            <a:picLocks noChangeAspect="1"/>
          </p:cNvPicPr>
          <p:nvPr/>
        </p:nvPicPr>
        <p:blipFill>
          <a:blip r:embed="rId4"/>
          <a:stretch>
            <a:fillRect/>
          </a:stretch>
        </p:blipFill>
        <p:spPr>
          <a:xfrm>
            <a:off x="5822064" y="2723983"/>
            <a:ext cx="2659463" cy="1895223"/>
          </a:xfrm>
          <a:prstGeom prst="rect">
            <a:avLst/>
          </a:prstGeom>
        </p:spPr>
      </p:pic>
      <p:pic>
        <p:nvPicPr>
          <p:cNvPr id="2" name="Afbeelding 1">
            <a:extLst>
              <a:ext uri="{FF2B5EF4-FFF2-40B4-BE49-F238E27FC236}">
                <a16:creationId xmlns:a16="http://schemas.microsoft.com/office/drawing/2014/main" id="{D43D9945-F68C-A9D7-748D-392F702F5597}"/>
              </a:ext>
            </a:extLst>
          </p:cNvPr>
          <p:cNvPicPr>
            <a:picLocks noChangeAspect="1"/>
          </p:cNvPicPr>
          <p:nvPr/>
        </p:nvPicPr>
        <p:blipFill>
          <a:blip r:embed="rId5"/>
          <a:stretch>
            <a:fillRect/>
          </a:stretch>
        </p:blipFill>
        <p:spPr>
          <a:xfrm>
            <a:off x="5705667" y="4619206"/>
            <a:ext cx="3401009" cy="1762125"/>
          </a:xfrm>
          <a:prstGeom prst="rect">
            <a:avLst/>
          </a:prstGeom>
        </p:spPr>
      </p:pic>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EC meters</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Draagbare EC testers</a:t>
            </a:r>
          </a:p>
          <a:p>
            <a:pPr marL="342900" indent="-342900">
              <a:defRPr/>
            </a:pPr>
            <a:endParaRPr lang="nl-NL" dirty="0"/>
          </a:p>
          <a:p>
            <a:pPr marL="342900" indent="-342900">
              <a:defRPr/>
            </a:pPr>
            <a:endParaRPr lang="nl-NL" dirty="0"/>
          </a:p>
          <a:p>
            <a:pPr marL="342900" indent="-342900">
              <a:defRPr/>
            </a:pPr>
            <a:r>
              <a:rPr lang="nl-NL" dirty="0"/>
              <a:t>Draagbare EC handmeters</a:t>
            </a:r>
          </a:p>
          <a:p>
            <a:pPr marL="342900" indent="-342900">
              <a:defRPr/>
            </a:pPr>
            <a:endParaRPr lang="nl-NL" dirty="0"/>
          </a:p>
          <a:p>
            <a:pPr marL="342900" indent="-342900">
              <a:defRPr/>
            </a:pPr>
            <a:endParaRPr lang="nl-NL" dirty="0"/>
          </a:p>
          <a:p>
            <a:pPr marL="342900" indent="-342900">
              <a:defRPr/>
            </a:pPr>
            <a:r>
              <a:rPr lang="nl-NL" dirty="0"/>
              <a:t>Tafelmodel EC meters</a:t>
            </a:r>
          </a:p>
        </p:txBody>
      </p:sp>
      <p:pic>
        <p:nvPicPr>
          <p:cNvPr id="2" name="Afbeelding 1">
            <a:extLst>
              <a:ext uri="{FF2B5EF4-FFF2-40B4-BE49-F238E27FC236}">
                <a16:creationId xmlns:a16="http://schemas.microsoft.com/office/drawing/2014/main" id="{050DADE0-EE57-C55D-665E-CAD02020D295}"/>
              </a:ext>
            </a:extLst>
          </p:cNvPr>
          <p:cNvPicPr>
            <a:picLocks noChangeAspect="1"/>
          </p:cNvPicPr>
          <p:nvPr/>
        </p:nvPicPr>
        <p:blipFill>
          <a:blip r:embed="rId3"/>
          <a:stretch>
            <a:fillRect/>
          </a:stretch>
        </p:blipFill>
        <p:spPr>
          <a:xfrm>
            <a:off x="7049180" y="99428"/>
            <a:ext cx="2143125" cy="2143125"/>
          </a:xfrm>
          <a:prstGeom prst="rect">
            <a:avLst/>
          </a:prstGeom>
        </p:spPr>
      </p:pic>
      <p:pic>
        <p:nvPicPr>
          <p:cNvPr id="3" name="Afbeelding 2">
            <a:extLst>
              <a:ext uri="{FF2B5EF4-FFF2-40B4-BE49-F238E27FC236}">
                <a16:creationId xmlns:a16="http://schemas.microsoft.com/office/drawing/2014/main" id="{FECA1C9D-7889-47BD-66AB-306CD74237A0}"/>
              </a:ext>
            </a:extLst>
          </p:cNvPr>
          <p:cNvPicPr>
            <a:picLocks noChangeAspect="1"/>
          </p:cNvPicPr>
          <p:nvPr/>
        </p:nvPicPr>
        <p:blipFill>
          <a:blip r:embed="rId4"/>
          <a:stretch>
            <a:fillRect/>
          </a:stretch>
        </p:blipFill>
        <p:spPr>
          <a:xfrm>
            <a:off x="5145735" y="1910876"/>
            <a:ext cx="2143125" cy="2143125"/>
          </a:xfrm>
          <a:prstGeom prst="rect">
            <a:avLst/>
          </a:prstGeom>
        </p:spPr>
      </p:pic>
      <p:pic>
        <p:nvPicPr>
          <p:cNvPr id="8194" name="Picture 2" descr="Tafelmodel meters - HANNA Instruments">
            <a:extLst>
              <a:ext uri="{FF2B5EF4-FFF2-40B4-BE49-F238E27FC236}">
                <a16:creationId xmlns:a16="http://schemas.microsoft.com/office/drawing/2014/main" id="{7A31CE33-914B-3795-AC62-75CBC7FC79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002" y="40540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3443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Draagbare EC tester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Bereik EC 0 -20 </a:t>
            </a:r>
            <a:r>
              <a:rPr lang="nl-NL" dirty="0" err="1"/>
              <a:t>mS</a:t>
            </a:r>
            <a:r>
              <a:rPr lang="nl-NL" dirty="0"/>
              <a:t>/cm</a:t>
            </a:r>
          </a:p>
          <a:p>
            <a:pPr marL="342900" indent="-342900">
              <a:defRPr/>
            </a:pPr>
            <a:endParaRPr lang="nl-NL" dirty="0"/>
          </a:p>
          <a:p>
            <a:pPr indent="0">
              <a:buNone/>
              <a:defRPr/>
            </a:pPr>
            <a:r>
              <a:rPr lang="nl-NL" dirty="0"/>
              <a:t>Voordeel</a:t>
            </a:r>
          </a:p>
          <a:p>
            <a:pPr marL="342900" indent="-342900">
              <a:defRPr/>
            </a:pPr>
            <a:r>
              <a:rPr lang="nl-NL" dirty="0"/>
              <a:t> Goedkoop ( 80 euro)</a:t>
            </a:r>
          </a:p>
          <a:p>
            <a:pPr marL="342900" indent="-342900">
              <a:defRPr/>
            </a:pPr>
            <a:endParaRPr lang="nl-NL" dirty="0"/>
          </a:p>
          <a:p>
            <a:pPr indent="0">
              <a:buNone/>
              <a:defRPr/>
            </a:pPr>
            <a:r>
              <a:rPr lang="nl-NL" dirty="0"/>
              <a:t>Nadeel</a:t>
            </a:r>
          </a:p>
          <a:p>
            <a:pPr indent="0">
              <a:buNone/>
              <a:defRPr/>
            </a:pPr>
            <a:endParaRPr lang="nl-NL" dirty="0"/>
          </a:p>
          <a:p>
            <a:pPr marL="342900" indent="-342900">
              <a:defRPr/>
            </a:pPr>
            <a:r>
              <a:rPr lang="nl-NL" dirty="0"/>
              <a:t>Geeft een indicatie</a:t>
            </a:r>
          </a:p>
          <a:p>
            <a:pPr marL="342900" indent="-342900">
              <a:defRPr/>
            </a:pPr>
            <a:r>
              <a:rPr lang="nl-NL" dirty="0"/>
              <a:t>Niet precies</a:t>
            </a:r>
          </a:p>
          <a:p>
            <a:pPr marL="342900" indent="-342900">
              <a:defRPr/>
            </a:pPr>
            <a:r>
              <a:rPr lang="nl-NL" dirty="0"/>
              <a:t>Lastig te kalibreren</a:t>
            </a:r>
          </a:p>
          <a:p>
            <a:pPr marL="342900" indent="-342900">
              <a:defRPr/>
            </a:pPr>
            <a:r>
              <a:rPr lang="nl-NL" dirty="0"/>
              <a:t>Lastig te reinigen</a:t>
            </a:r>
          </a:p>
          <a:p>
            <a:pPr marL="342900" indent="-342900">
              <a:defRPr/>
            </a:pPr>
            <a:r>
              <a:rPr lang="nl-NL" dirty="0"/>
              <a:t>Snel kapot</a:t>
            </a:r>
          </a:p>
          <a:p>
            <a:pPr indent="0">
              <a:buNone/>
              <a:defRPr/>
            </a:pPr>
            <a:endParaRPr lang="nl-NL" dirty="0"/>
          </a:p>
        </p:txBody>
      </p:sp>
      <p:pic>
        <p:nvPicPr>
          <p:cNvPr id="1026" name="Picture 2" descr="Amazon.com: VIVOSUN Digital PH Meter, TDS and EC Pen for Water, Soil  Moisture Tester : Industrial &amp; Scientific">
            <a:extLst>
              <a:ext uri="{FF2B5EF4-FFF2-40B4-BE49-F238E27FC236}">
                <a16:creationId xmlns:a16="http://schemas.microsoft.com/office/drawing/2014/main" id="{F5622558-4E81-6083-E4B5-4438AD045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213" y="14616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 calcmode="lin" valueType="num">
                                      <p:cBhvr additive="base">
                                        <p:cTn id="1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 calcmode="lin" valueType="num">
                                      <p:cBhvr additive="base">
                                        <p:cTn id="2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 calcmode="lin" valueType="num">
                                      <p:cBhvr additive="base">
                                        <p:cTn id="2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71">
                                            <p:txEl>
                                              <p:pRg st="9" end="9"/>
                                            </p:txEl>
                                          </p:spTgt>
                                        </p:tgtEl>
                                        <p:attrNameLst>
                                          <p:attrName>style.visibility</p:attrName>
                                        </p:attrNameLst>
                                      </p:cBhvr>
                                      <p:to>
                                        <p:strVal val="visible"/>
                                      </p:to>
                                    </p:set>
                                    <p:anim calcmode="lin" valueType="num">
                                      <p:cBhvr additive="base">
                                        <p:cTn id="33"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anim calcmode="lin" valueType="num">
                                      <p:cBhvr additive="base">
                                        <p:cTn id="3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71">
                                            <p:txEl>
                                              <p:pRg st="11" end="11"/>
                                            </p:txEl>
                                          </p:spTgt>
                                        </p:tgtEl>
                                        <p:attrNameLst>
                                          <p:attrName>style.visibility</p:attrName>
                                        </p:attrNameLst>
                                      </p:cBhvr>
                                      <p:to>
                                        <p:strVal val="visible"/>
                                      </p:to>
                                    </p:set>
                                    <p:anim calcmode="lin" valueType="num">
                                      <p:cBhvr additive="base">
                                        <p:cTn id="41"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Draagbare EC handmeters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Bereik EC 0 – 20 </a:t>
            </a:r>
            <a:r>
              <a:rPr lang="nl-NL" dirty="0" err="1"/>
              <a:t>mS</a:t>
            </a:r>
            <a:r>
              <a:rPr lang="nl-NL" dirty="0"/>
              <a:t>/cm</a:t>
            </a:r>
          </a:p>
          <a:p>
            <a:pPr indent="0">
              <a:buNone/>
              <a:defRPr/>
            </a:pPr>
            <a:endParaRPr lang="nl-NL" dirty="0"/>
          </a:p>
          <a:p>
            <a:pPr indent="0">
              <a:buNone/>
              <a:defRPr/>
            </a:pPr>
            <a:r>
              <a:rPr lang="nl-NL" dirty="0"/>
              <a:t>Nadeel:</a:t>
            </a:r>
          </a:p>
          <a:p>
            <a:pPr marL="342900" indent="-342900">
              <a:defRPr/>
            </a:pPr>
            <a:r>
              <a:rPr lang="nl-NL" dirty="0"/>
              <a:t> prijzig (500 euro)</a:t>
            </a:r>
          </a:p>
          <a:p>
            <a:pPr marL="342900" indent="-342900">
              <a:defRPr/>
            </a:pPr>
            <a:endParaRPr lang="nl-NL" dirty="0"/>
          </a:p>
          <a:p>
            <a:pPr indent="0">
              <a:buNone/>
              <a:defRPr/>
            </a:pPr>
            <a:r>
              <a:rPr lang="nl-NL" dirty="0"/>
              <a:t>Voordeel</a:t>
            </a:r>
          </a:p>
          <a:p>
            <a:pPr marL="342900" indent="-342900">
              <a:defRPr/>
            </a:pPr>
            <a:r>
              <a:rPr lang="nl-NL" dirty="0"/>
              <a:t>precieze meting</a:t>
            </a:r>
          </a:p>
          <a:p>
            <a:pPr marL="342900" indent="-342900">
              <a:defRPr/>
            </a:pPr>
            <a:r>
              <a:rPr lang="nl-NL" dirty="0"/>
              <a:t>Makkelijk te kalibreren en reinigen</a:t>
            </a:r>
          </a:p>
          <a:p>
            <a:pPr marL="342900" indent="-342900">
              <a:defRPr/>
            </a:pPr>
            <a:r>
              <a:rPr lang="nl-NL" dirty="0"/>
              <a:t>Robuuste uitvoering</a:t>
            </a:r>
          </a:p>
          <a:p>
            <a:pPr marL="342900" indent="-342900">
              <a:defRPr/>
            </a:pPr>
            <a:r>
              <a:rPr lang="nl-NL" dirty="0" err="1"/>
              <a:t>Temperatuursaanduiding</a:t>
            </a:r>
            <a:r>
              <a:rPr lang="nl-NL" dirty="0"/>
              <a:t> in scherm</a:t>
            </a:r>
          </a:p>
          <a:p>
            <a:pPr marL="342900" indent="-342900">
              <a:defRPr/>
            </a:pPr>
            <a:endParaRPr lang="nl-NL" dirty="0"/>
          </a:p>
        </p:txBody>
      </p:sp>
      <p:pic>
        <p:nvPicPr>
          <p:cNvPr id="9218" name="Picture 2" descr="Milwaukee EC Meter MW302 PRO - growland.nl">
            <a:extLst>
              <a:ext uri="{FF2B5EF4-FFF2-40B4-BE49-F238E27FC236}">
                <a16:creationId xmlns:a16="http://schemas.microsoft.com/office/drawing/2014/main" id="{AC0D0259-EDBF-1BD4-976E-D835A8472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238" y="8393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228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 calcmode="lin" valueType="num">
                                      <p:cBhvr additive="base">
                                        <p:cTn id="1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 calcmode="lin" valueType="num">
                                      <p:cBhvr additive="base">
                                        <p:cTn id="2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anim calcmode="lin" valueType="num">
                                      <p:cBhvr additive="base">
                                        <p:cTn id="2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anim calcmode="lin" valueType="num">
                                      <p:cBhvr additive="base">
                                        <p:cTn id="3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Tafelmodel EC 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Bereik EC 0 – 500 </a:t>
            </a:r>
            <a:r>
              <a:rPr lang="nl-NL" dirty="0" err="1"/>
              <a:t>mS</a:t>
            </a:r>
            <a:r>
              <a:rPr lang="nl-NL" dirty="0"/>
              <a:t>/cm</a:t>
            </a:r>
          </a:p>
          <a:p>
            <a:pPr indent="0">
              <a:buNone/>
              <a:defRPr/>
            </a:pPr>
            <a:endParaRPr lang="nl-NL" dirty="0"/>
          </a:p>
          <a:p>
            <a:pPr indent="0">
              <a:buNone/>
              <a:defRPr/>
            </a:pPr>
            <a:r>
              <a:rPr lang="nl-NL" dirty="0"/>
              <a:t>Nadeel</a:t>
            </a:r>
          </a:p>
          <a:p>
            <a:pPr marL="342900" indent="-342900">
              <a:defRPr/>
            </a:pPr>
            <a:r>
              <a:rPr lang="nl-NL" dirty="0"/>
              <a:t>Vast model, lastig te verplaatsen</a:t>
            </a:r>
          </a:p>
          <a:p>
            <a:pPr marL="342900" indent="-342900">
              <a:defRPr/>
            </a:pPr>
            <a:r>
              <a:rPr lang="nl-NL" dirty="0"/>
              <a:t>Duur (1500 euro)</a:t>
            </a:r>
          </a:p>
          <a:p>
            <a:pPr marL="342900" indent="-342900">
              <a:defRPr/>
            </a:pPr>
            <a:endParaRPr lang="nl-NL" dirty="0"/>
          </a:p>
          <a:p>
            <a:pPr indent="0">
              <a:buNone/>
              <a:defRPr/>
            </a:pPr>
            <a:r>
              <a:rPr lang="nl-NL" dirty="0"/>
              <a:t>Voordeel</a:t>
            </a:r>
          </a:p>
          <a:p>
            <a:pPr marL="342900" indent="-342900">
              <a:defRPr/>
            </a:pPr>
            <a:r>
              <a:rPr lang="nl-NL" dirty="0"/>
              <a:t>bijzonder precies (laboratorium werk)</a:t>
            </a:r>
          </a:p>
          <a:p>
            <a:pPr marL="342900" indent="-342900">
              <a:defRPr/>
            </a:pPr>
            <a:r>
              <a:rPr lang="nl-NL" dirty="0"/>
              <a:t>Meting tot hogere EC</a:t>
            </a:r>
          </a:p>
          <a:p>
            <a:pPr marL="342900" indent="-342900">
              <a:defRPr/>
            </a:pPr>
            <a:r>
              <a:rPr lang="nl-NL" dirty="0"/>
              <a:t>Koppeling met computer</a:t>
            </a:r>
          </a:p>
          <a:p>
            <a:pPr marL="342900" indent="-342900">
              <a:defRPr/>
            </a:pPr>
            <a:r>
              <a:rPr lang="nl-NL" dirty="0"/>
              <a:t>Groot display</a:t>
            </a:r>
          </a:p>
          <a:p>
            <a:pPr marL="342900" indent="-342900">
              <a:defRPr/>
            </a:pPr>
            <a:endParaRPr lang="nl-NL" dirty="0"/>
          </a:p>
          <a:p>
            <a:pPr marL="342900" indent="-342900">
              <a:defRPr/>
            </a:pPr>
            <a:endParaRPr lang="nl-NL" dirty="0"/>
          </a:p>
          <a:p>
            <a:pPr indent="0">
              <a:buNone/>
              <a:defRPr/>
            </a:pPr>
            <a:endParaRPr lang="nl-NL" dirty="0"/>
          </a:p>
        </p:txBody>
      </p:sp>
      <p:pic>
        <p:nvPicPr>
          <p:cNvPr id="2" name="Picture 2" descr="Tafelmodel meters - HANNA Instruments">
            <a:extLst>
              <a:ext uri="{FF2B5EF4-FFF2-40B4-BE49-F238E27FC236}">
                <a16:creationId xmlns:a16="http://schemas.microsoft.com/office/drawing/2014/main" id="{D1FBE8F1-1701-6871-C0BE-370075D59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678351"/>
            <a:ext cx="2474266" cy="247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202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 calcmode="lin" valueType="num">
                                      <p:cBhvr additive="base">
                                        <p:cTn id="1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 calcmode="lin" valueType="num">
                                      <p:cBhvr additive="base">
                                        <p:cTn id="2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anim calcmode="lin" valueType="num">
                                      <p:cBhvr additive="base">
                                        <p:cTn id="2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anim calcmode="lin" valueType="num">
                                      <p:cBhvr additive="base">
                                        <p:cTn id="33"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anim calcmode="lin" valueType="num">
                                      <p:cBhvr additive="base">
                                        <p:cTn id="3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anim calcmode="lin" valueType="num">
                                      <p:cBhvr additive="base">
                                        <p:cTn id="43"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Onderhoud EC 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Reinigen</a:t>
            </a:r>
          </a:p>
          <a:p>
            <a:pPr marL="342900" indent="-342900">
              <a:defRPr/>
            </a:pPr>
            <a:endParaRPr lang="nl-NL" dirty="0"/>
          </a:p>
          <a:p>
            <a:pPr marL="342900" indent="-342900">
              <a:defRPr/>
            </a:pPr>
            <a:endParaRPr lang="nl-NL" dirty="0"/>
          </a:p>
          <a:p>
            <a:pPr marL="342900" indent="-342900">
              <a:defRPr/>
            </a:pPr>
            <a:r>
              <a:rPr lang="nl-NL" dirty="0"/>
              <a:t>Kalibreren</a:t>
            </a:r>
          </a:p>
          <a:p>
            <a:pPr marL="342900" indent="-342900">
              <a:defRPr/>
            </a:pPr>
            <a:endParaRPr lang="nl-NL" dirty="0"/>
          </a:p>
          <a:p>
            <a:pPr marL="342900" indent="-342900">
              <a:defRPr/>
            </a:pPr>
            <a:endParaRPr lang="nl-NL" dirty="0"/>
          </a:p>
          <a:p>
            <a:pPr marL="342900" indent="-342900">
              <a:defRPr/>
            </a:pPr>
            <a:r>
              <a:rPr lang="nl-NL" dirty="0"/>
              <a:t>bewaren</a:t>
            </a:r>
          </a:p>
        </p:txBody>
      </p:sp>
      <p:pic>
        <p:nvPicPr>
          <p:cNvPr id="2" name="Afbeelding 1">
            <a:extLst>
              <a:ext uri="{FF2B5EF4-FFF2-40B4-BE49-F238E27FC236}">
                <a16:creationId xmlns:a16="http://schemas.microsoft.com/office/drawing/2014/main" id="{5B854463-AB9C-36F9-3FBF-BF9A44492984}"/>
              </a:ext>
            </a:extLst>
          </p:cNvPr>
          <p:cNvPicPr>
            <a:picLocks noChangeAspect="1"/>
          </p:cNvPicPr>
          <p:nvPr/>
        </p:nvPicPr>
        <p:blipFill>
          <a:blip r:embed="rId3"/>
          <a:stretch>
            <a:fillRect/>
          </a:stretch>
        </p:blipFill>
        <p:spPr>
          <a:xfrm>
            <a:off x="7809723" y="683114"/>
            <a:ext cx="2133600" cy="2133600"/>
          </a:xfrm>
          <a:prstGeom prst="rect">
            <a:avLst/>
          </a:prstGeom>
        </p:spPr>
      </p:pic>
      <p:pic>
        <p:nvPicPr>
          <p:cNvPr id="3" name="Afbeelding 2">
            <a:extLst>
              <a:ext uri="{FF2B5EF4-FFF2-40B4-BE49-F238E27FC236}">
                <a16:creationId xmlns:a16="http://schemas.microsoft.com/office/drawing/2014/main" id="{81797162-7006-798D-B676-1DA347A67CCB}"/>
              </a:ext>
            </a:extLst>
          </p:cNvPr>
          <p:cNvPicPr>
            <a:picLocks noChangeAspect="1"/>
          </p:cNvPicPr>
          <p:nvPr/>
        </p:nvPicPr>
        <p:blipFill>
          <a:blip r:embed="rId4"/>
          <a:stretch>
            <a:fillRect/>
          </a:stretch>
        </p:blipFill>
        <p:spPr>
          <a:xfrm>
            <a:off x="4555533" y="2506727"/>
            <a:ext cx="2143125" cy="2143125"/>
          </a:xfrm>
          <a:prstGeom prst="rect">
            <a:avLst/>
          </a:prstGeom>
        </p:spPr>
      </p:pic>
      <p:pic>
        <p:nvPicPr>
          <p:cNvPr id="4" name="Afbeelding 3">
            <a:extLst>
              <a:ext uri="{FF2B5EF4-FFF2-40B4-BE49-F238E27FC236}">
                <a16:creationId xmlns:a16="http://schemas.microsoft.com/office/drawing/2014/main" id="{276AE964-3A97-A675-2A6E-1A10B46384FD}"/>
              </a:ext>
            </a:extLst>
          </p:cNvPr>
          <p:cNvPicPr>
            <a:picLocks noChangeAspect="1"/>
          </p:cNvPicPr>
          <p:nvPr/>
        </p:nvPicPr>
        <p:blipFill>
          <a:blip r:embed="rId5"/>
          <a:stretch>
            <a:fillRect/>
          </a:stretch>
        </p:blipFill>
        <p:spPr>
          <a:xfrm>
            <a:off x="8577360" y="4280006"/>
            <a:ext cx="1885950" cy="2419350"/>
          </a:xfrm>
          <a:prstGeom prst="rect">
            <a:avLst/>
          </a:prstGeom>
        </p:spPr>
      </p:pic>
    </p:spTree>
    <p:extLst>
      <p:ext uri="{BB962C8B-B14F-4D97-AF65-F5344CB8AC3E}">
        <p14:creationId xmlns:p14="http://schemas.microsoft.com/office/powerpoint/2010/main" val="31166965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 elektrode reinigen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439625" cy="4738260"/>
          </a:xfrm>
        </p:spPr>
        <p:txBody>
          <a:bodyPr>
            <a:normAutofit/>
          </a:bodyPr>
          <a:lstStyle/>
          <a:p>
            <a:pPr indent="0">
              <a:buNone/>
              <a:defRPr/>
            </a:pPr>
            <a:r>
              <a:rPr lang="nl-NL" dirty="0"/>
              <a:t>Na iedere meting elektrode afspoelen met water.</a:t>
            </a:r>
          </a:p>
          <a:p>
            <a:pPr indent="0">
              <a:buNone/>
              <a:defRPr/>
            </a:pPr>
            <a:r>
              <a:rPr lang="nl-NL" dirty="0"/>
              <a:t>Daarna afspoelen met demi water</a:t>
            </a:r>
          </a:p>
          <a:p>
            <a:pPr indent="0">
              <a:buNone/>
              <a:defRPr/>
            </a:pPr>
            <a:r>
              <a:rPr lang="nl-NL" dirty="0"/>
              <a:t>Droog bewaren </a:t>
            </a:r>
          </a:p>
          <a:p>
            <a:pPr indent="0">
              <a:buNone/>
              <a:defRPr/>
            </a:pPr>
            <a:endParaRPr lang="nl-NL" dirty="0"/>
          </a:p>
          <a:p>
            <a:pPr indent="0">
              <a:buNone/>
              <a:defRPr/>
            </a:pPr>
            <a:r>
              <a:rPr lang="nl-NL" dirty="0"/>
              <a:t>Bij sterke vervuiling chemisch reinigen met de juiste vloeistof (meerdere soorten verkrijgbaar)</a:t>
            </a:r>
          </a:p>
          <a:p>
            <a:pPr indent="0">
              <a:buNone/>
              <a:defRPr/>
            </a:pPr>
            <a:endParaRPr lang="nl-NL" dirty="0"/>
          </a:p>
          <a:p>
            <a:pPr indent="0">
              <a:buNone/>
              <a:defRPr/>
            </a:pPr>
            <a:r>
              <a:rPr lang="nl-NL" dirty="0"/>
              <a:t>Nooit mechanisch (of met schuursponsje) reinigen</a:t>
            </a:r>
          </a:p>
          <a:p>
            <a:pPr indent="0">
              <a:buNone/>
              <a:defRPr/>
            </a:pPr>
            <a:endParaRPr lang="nl-NL" dirty="0"/>
          </a:p>
          <a:p>
            <a:pPr indent="0">
              <a:buNone/>
              <a:defRPr/>
            </a:pPr>
            <a:r>
              <a:rPr lang="nl-NL" dirty="0"/>
              <a:t>Na chemisch reinigen altijd kalibreren</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10242" name="Picture 2" descr="HI98199 Draagbare Veldmeter voor pH/EC/DO met HI829113 pH-elektrode -  Veldshop.nl">
            <a:extLst>
              <a:ext uri="{FF2B5EF4-FFF2-40B4-BE49-F238E27FC236}">
                <a16:creationId xmlns:a16="http://schemas.microsoft.com/office/drawing/2014/main" id="{2CA3664D-C42F-07CD-773B-4807B1914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034" y="428000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8BFCA3D4-6449-168A-9349-C794B3F621AC}"/>
              </a:ext>
            </a:extLst>
          </p:cNvPr>
          <p:cNvPicPr>
            <a:picLocks noChangeAspect="1"/>
          </p:cNvPicPr>
          <p:nvPr/>
        </p:nvPicPr>
        <p:blipFill>
          <a:blip r:embed="rId4"/>
          <a:stretch>
            <a:fillRect/>
          </a:stretch>
        </p:blipFill>
        <p:spPr>
          <a:xfrm>
            <a:off x="8767471" y="276710"/>
            <a:ext cx="2143125" cy="2143125"/>
          </a:xfrm>
          <a:prstGeom prst="rect">
            <a:avLst/>
          </a:prstGeom>
        </p:spPr>
      </p:pic>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 calcmode="lin" valueType="num">
                                      <p:cBhvr additive="base">
                                        <p:cTn id="1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 calcmode="lin" valueType="num">
                                      <p:cBhvr additive="base">
                                        <p:cTn id="2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anim calcmode="lin" valueType="num">
                                      <p:cBhvr additive="base">
                                        <p:cTn id="2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Kalibreren EC 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b="1" dirty="0"/>
              <a:t>Neem de tijd!!!!</a:t>
            </a:r>
          </a:p>
          <a:p>
            <a:pPr indent="0">
              <a:buNone/>
              <a:defRPr/>
            </a:pPr>
            <a:endParaRPr lang="nl-NL" dirty="0"/>
          </a:p>
          <a:p>
            <a:pPr indent="0">
              <a:buNone/>
              <a:defRPr/>
            </a:pPr>
            <a:r>
              <a:rPr lang="nl-NL" dirty="0"/>
              <a:t>Gebruik verse kalibratie vloeistoffen!</a:t>
            </a:r>
          </a:p>
          <a:p>
            <a:pPr indent="0">
              <a:buNone/>
              <a:defRPr/>
            </a:pPr>
            <a:endParaRPr lang="nl-NL" dirty="0"/>
          </a:p>
          <a:p>
            <a:pPr indent="0">
              <a:buNone/>
              <a:defRPr/>
            </a:pPr>
            <a:r>
              <a:rPr lang="nl-NL" dirty="0" err="1"/>
              <a:t>Éénpunts</a:t>
            </a:r>
            <a:r>
              <a:rPr lang="nl-NL" dirty="0"/>
              <a:t> kalibratie is voldoende.</a:t>
            </a:r>
          </a:p>
          <a:p>
            <a:pPr indent="0">
              <a:buNone/>
              <a:defRPr/>
            </a:pPr>
            <a:endParaRPr lang="nl-NL" dirty="0"/>
          </a:p>
          <a:p>
            <a:pPr indent="0">
              <a:buNone/>
              <a:defRPr/>
            </a:pPr>
            <a:r>
              <a:rPr lang="nl-NL" dirty="0"/>
              <a:t>Kijk in de gebruiksaanwijzing welke vloeistof je moet gebruiken! (1423 </a:t>
            </a:r>
            <a:r>
              <a:rPr lang="nl-NL" dirty="0" err="1"/>
              <a:t>μS</a:t>
            </a:r>
            <a:r>
              <a:rPr lang="nl-NL" dirty="0"/>
              <a:t>/cm - 12,88 </a:t>
            </a:r>
            <a:r>
              <a:rPr lang="nl-NL" dirty="0" err="1"/>
              <a:t>mS</a:t>
            </a:r>
            <a:r>
              <a:rPr lang="nl-NL" dirty="0"/>
              <a:t>/cm)</a:t>
            </a:r>
          </a:p>
          <a:p>
            <a:pPr indent="0">
              <a:buNone/>
              <a:defRPr/>
            </a:pPr>
            <a:endParaRPr lang="nl-NL" dirty="0"/>
          </a:p>
          <a:p>
            <a:pPr indent="0">
              <a:buNone/>
              <a:defRPr/>
            </a:pPr>
            <a:r>
              <a:rPr lang="nl-NL" dirty="0"/>
              <a:t>Frequentie: afhankelijk van gebruik (elke dag – 1 keer per maand)</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487036B5-3F33-93C7-0E9A-C273894C6999}"/>
              </a:ext>
            </a:extLst>
          </p:cNvPr>
          <p:cNvPicPr>
            <a:picLocks noChangeAspect="1"/>
          </p:cNvPicPr>
          <p:nvPr/>
        </p:nvPicPr>
        <p:blipFill>
          <a:blip r:embed="rId3"/>
          <a:stretch>
            <a:fillRect/>
          </a:stretch>
        </p:blipFill>
        <p:spPr>
          <a:xfrm>
            <a:off x="9475140" y="4280006"/>
            <a:ext cx="2143125" cy="2143125"/>
          </a:xfrm>
          <a:prstGeom prst="rect">
            <a:avLst/>
          </a:prstGeom>
        </p:spPr>
      </p:pic>
    </p:spTree>
    <p:extLst>
      <p:ext uri="{BB962C8B-B14F-4D97-AF65-F5344CB8AC3E}">
        <p14:creationId xmlns:p14="http://schemas.microsoft.com/office/powerpoint/2010/main" val="7315372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Vervanging elektrode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Als reiniging niet meer helpt</a:t>
            </a:r>
          </a:p>
          <a:p>
            <a:pPr marL="342900" indent="-342900">
              <a:defRPr/>
            </a:pPr>
            <a:r>
              <a:rPr lang="nl-NL" dirty="0"/>
              <a:t>Als kalibratie niet meer mogelijk is</a:t>
            </a:r>
          </a:p>
          <a:p>
            <a:pPr marL="342900" indent="-342900">
              <a:defRPr/>
            </a:pPr>
            <a:r>
              <a:rPr lang="nl-NL" dirty="0"/>
              <a:t>Te grote afwijkingen </a:t>
            </a:r>
            <a:r>
              <a:rPr lang="nl-NL" dirty="0" err="1"/>
              <a:t>tov</a:t>
            </a:r>
            <a:r>
              <a:rPr lang="nl-NL" dirty="0"/>
              <a:t> standaard</a:t>
            </a:r>
          </a:p>
          <a:p>
            <a:pPr marL="342900" indent="-342900">
              <a:defRPr/>
            </a:pPr>
            <a:r>
              <a:rPr lang="nl-NL" dirty="0"/>
              <a:t>Beschadiging kabel</a:t>
            </a:r>
          </a:p>
          <a:p>
            <a:pPr marL="342900" indent="-342900">
              <a:defRPr/>
            </a:pPr>
            <a:endParaRPr lang="nl-NL" dirty="0"/>
          </a:p>
          <a:p>
            <a:pPr indent="0">
              <a:buNone/>
              <a:defRPr/>
            </a:pPr>
            <a:r>
              <a:rPr lang="nl-NL" dirty="0"/>
              <a:t>Na vervanging altijd kalibreren!</a:t>
            </a:r>
          </a:p>
        </p:txBody>
      </p:sp>
      <p:pic>
        <p:nvPicPr>
          <p:cNvPr id="2" name="Afbeelding 1">
            <a:extLst>
              <a:ext uri="{FF2B5EF4-FFF2-40B4-BE49-F238E27FC236}">
                <a16:creationId xmlns:a16="http://schemas.microsoft.com/office/drawing/2014/main" id="{5B411770-0894-0D4E-BE4F-721AAD7BE63B}"/>
              </a:ext>
            </a:extLst>
          </p:cNvPr>
          <p:cNvPicPr>
            <a:picLocks noChangeAspect="1"/>
          </p:cNvPicPr>
          <p:nvPr/>
        </p:nvPicPr>
        <p:blipFill>
          <a:blip r:embed="rId3"/>
          <a:stretch>
            <a:fillRect/>
          </a:stretch>
        </p:blipFill>
        <p:spPr>
          <a:xfrm>
            <a:off x="8318143" y="4506011"/>
            <a:ext cx="2143125" cy="2143125"/>
          </a:xfrm>
          <a:prstGeom prst="rect">
            <a:avLst/>
          </a:prstGeom>
        </p:spPr>
      </p:pic>
      <p:pic>
        <p:nvPicPr>
          <p:cNvPr id="3" name="Afbeelding 2">
            <a:extLst>
              <a:ext uri="{FF2B5EF4-FFF2-40B4-BE49-F238E27FC236}">
                <a16:creationId xmlns:a16="http://schemas.microsoft.com/office/drawing/2014/main" id="{58156C99-FD65-1F11-50C3-61E4C5C20877}"/>
              </a:ext>
            </a:extLst>
          </p:cNvPr>
          <p:cNvPicPr>
            <a:picLocks noChangeAspect="1"/>
          </p:cNvPicPr>
          <p:nvPr/>
        </p:nvPicPr>
        <p:blipFill>
          <a:blip r:embed="rId4"/>
          <a:stretch>
            <a:fillRect/>
          </a:stretch>
        </p:blipFill>
        <p:spPr>
          <a:xfrm>
            <a:off x="8458103" y="592001"/>
            <a:ext cx="2143125" cy="2143125"/>
          </a:xfrm>
          <a:prstGeom prst="rect">
            <a:avLst/>
          </a:prstGeom>
        </p:spPr>
      </p:pic>
    </p:spTree>
    <p:extLst>
      <p:ext uri="{BB962C8B-B14F-4D97-AF65-F5344CB8AC3E}">
        <p14:creationId xmlns:p14="http://schemas.microsoft.com/office/powerpoint/2010/main" val="18362280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661936" cy="4738260"/>
          </a:xfrm>
        </p:spPr>
        <p:txBody>
          <a:bodyPr>
            <a:normAutofit/>
          </a:bodyPr>
          <a:lstStyle/>
          <a:p>
            <a:pPr indent="0">
              <a:buNone/>
              <a:defRPr/>
            </a:pPr>
            <a:r>
              <a:rPr lang="nl-NL" dirty="0"/>
              <a:t>pH-waarde: een veelbesproken term in de glastuinbouw. Deze waarde is niet alleen belangrijk in het water, maar ook in het substraat of in de volle grond waar de gewassen op groeien.</a:t>
            </a:r>
          </a:p>
          <a:p>
            <a:pPr indent="0">
              <a:buNone/>
              <a:defRPr/>
            </a:pPr>
            <a:endParaRPr lang="nl-NL" dirty="0"/>
          </a:p>
          <a:p>
            <a:pPr indent="0">
              <a:buNone/>
              <a:defRPr/>
            </a:pPr>
            <a:r>
              <a:rPr lang="nl-NL" dirty="0"/>
              <a:t>PH en EC, termen waar elke teler wel van gehoord heeft. Maar wat is pH nou precies, waarom is het zo belangrijk en zijn er nog verschillen als je kijkt naar pH per teelt?</a:t>
            </a:r>
          </a:p>
          <a:p>
            <a:pPr indent="0">
              <a:buNone/>
              <a:defRPr/>
            </a:pPr>
            <a:endParaRPr lang="nl-NL" dirty="0"/>
          </a:p>
        </p:txBody>
      </p:sp>
      <p:pic>
        <p:nvPicPr>
          <p:cNvPr id="13314" name="Picture 2" descr="ATUIO - Soil pH-teststrips, bodem-pH-teststrips, [100 strips], pH-plantentester  voor potgrond, 0-14 pH-bodemmeter voor planten, teststrips bodempH-waarde  voor tuinbouw, boerderij, tuin : Amazon.nl: Tuin, terras &amp; gazon">
            <a:extLst>
              <a:ext uri="{FF2B5EF4-FFF2-40B4-BE49-F238E27FC236}">
                <a16:creationId xmlns:a16="http://schemas.microsoft.com/office/drawing/2014/main" id="{24ECBCE8-8688-23EF-CB99-8C0A9534E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66" y="4800600"/>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56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684C5-A707-D2E0-4E16-3E3F9DC2C1CF}"/>
              </a:ext>
            </a:extLst>
          </p:cNvPr>
          <p:cNvSpPr>
            <a:spLocks noGrp="1"/>
          </p:cNvSpPr>
          <p:nvPr>
            <p:ph type="title"/>
          </p:nvPr>
        </p:nvSpPr>
        <p:spPr/>
        <p:txBody>
          <a:bodyPr/>
          <a:lstStyle/>
          <a:p>
            <a:r>
              <a:rPr lang="nl-NL" dirty="0"/>
              <a:t>PH </a:t>
            </a:r>
          </a:p>
        </p:txBody>
      </p:sp>
      <p:sp>
        <p:nvSpPr>
          <p:cNvPr id="3" name="Tijdelijke aanduiding voor inhoud 2">
            <a:extLst>
              <a:ext uri="{FF2B5EF4-FFF2-40B4-BE49-F238E27FC236}">
                <a16:creationId xmlns:a16="http://schemas.microsoft.com/office/drawing/2014/main" id="{A364DD0E-259E-C742-96B6-03CBBA86349C}"/>
              </a:ext>
            </a:extLst>
          </p:cNvPr>
          <p:cNvSpPr>
            <a:spLocks noGrp="1"/>
          </p:cNvSpPr>
          <p:nvPr>
            <p:ph idx="1"/>
          </p:nvPr>
        </p:nvSpPr>
        <p:spPr>
          <a:xfrm>
            <a:off x="653143" y="1728000"/>
            <a:ext cx="7725747" cy="4351338"/>
          </a:xfrm>
        </p:spPr>
        <p:txBody>
          <a:bodyPr/>
          <a:lstStyle/>
          <a:p>
            <a:pPr indent="0">
              <a:buNone/>
            </a:pPr>
            <a:r>
              <a:rPr lang="nl-NL" dirty="0"/>
              <a:t>De term pH staat voor de concentratie zuurdeeltjes (H+ ionen) die zich in een oplossing of medium bevindt. </a:t>
            </a:r>
          </a:p>
          <a:p>
            <a:pPr indent="0">
              <a:buNone/>
            </a:pPr>
            <a:endParaRPr lang="nl-NL" dirty="0"/>
          </a:p>
          <a:p>
            <a:pPr indent="0">
              <a:buNone/>
            </a:pPr>
            <a:r>
              <a:rPr lang="nl-NL" dirty="0"/>
              <a:t>De pH is van grote invloed op de beschikbaarheid van voedingselementen voor de plant. Bij een te lage pH zijn veel elementen niet beschikbaar, bij een te hoge pH zal er snel een tekort zijn aan fosfaat en mangaan. </a:t>
            </a:r>
          </a:p>
          <a:p>
            <a:pPr indent="0">
              <a:buNone/>
            </a:pPr>
            <a:endParaRPr lang="nl-NL" dirty="0"/>
          </a:p>
          <a:p>
            <a:pPr indent="0">
              <a:buNone/>
            </a:pPr>
            <a:r>
              <a:rPr lang="nl-NL" dirty="0"/>
              <a:t>Het is van belang om een goede controle van de pH uit te voeren in mestbakken, voedingswater en drainwater. Dit kan met behulp van een pH-meter</a:t>
            </a:r>
          </a:p>
        </p:txBody>
      </p:sp>
      <p:pic>
        <p:nvPicPr>
          <p:cNvPr id="4" name="Afbeelding 3">
            <a:extLst>
              <a:ext uri="{FF2B5EF4-FFF2-40B4-BE49-F238E27FC236}">
                <a16:creationId xmlns:a16="http://schemas.microsoft.com/office/drawing/2014/main" id="{259CF05F-1CB3-690C-EA1D-151369930209}"/>
              </a:ext>
            </a:extLst>
          </p:cNvPr>
          <p:cNvPicPr>
            <a:picLocks noChangeAspect="1"/>
          </p:cNvPicPr>
          <p:nvPr/>
        </p:nvPicPr>
        <p:blipFill>
          <a:blip r:embed="rId2"/>
          <a:stretch>
            <a:fillRect/>
          </a:stretch>
        </p:blipFill>
        <p:spPr>
          <a:xfrm>
            <a:off x="8518848" y="1656000"/>
            <a:ext cx="3673151" cy="5130000"/>
          </a:xfrm>
          <a:prstGeom prst="rect">
            <a:avLst/>
          </a:prstGeom>
        </p:spPr>
      </p:pic>
    </p:spTree>
    <p:extLst>
      <p:ext uri="{BB962C8B-B14F-4D97-AF65-F5344CB8AC3E}">
        <p14:creationId xmlns:p14="http://schemas.microsoft.com/office/powerpoint/2010/main" val="19856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 in het kort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811225" cy="4738260"/>
          </a:xfrm>
        </p:spPr>
        <p:txBody>
          <a:bodyPr>
            <a:normAutofit lnSpcReduction="10000"/>
          </a:bodyPr>
          <a:lstStyle/>
          <a:p>
            <a:pPr marL="342900" indent="-342900"/>
            <a:r>
              <a:rPr lang="nl-NL" dirty="0"/>
              <a:t>De pH-waarde geeft de zuurgraad van water of een substraat aan;</a:t>
            </a:r>
          </a:p>
          <a:p>
            <a:pPr marL="342900" indent="-342900"/>
            <a:r>
              <a:rPr lang="nl-NL" dirty="0"/>
              <a:t>De juiste pH-waarde is belangrijk voor de opname van voedingselementen;</a:t>
            </a:r>
          </a:p>
          <a:p>
            <a:pPr marL="342900" indent="-342900"/>
            <a:r>
              <a:rPr lang="nl-NL" dirty="0"/>
              <a:t>Er zijn mogelijkheden om de pH in (giet)water, de meststoffenoplossing en substraten bij te sturen;</a:t>
            </a:r>
          </a:p>
          <a:p>
            <a:pPr marL="342900" indent="-342900"/>
            <a:r>
              <a:rPr lang="nl-NL" dirty="0"/>
              <a:t>De ideale pH-waarde is niet hetzelfde voor (giet)water, substraat- en vollegrondsteelten;</a:t>
            </a:r>
          </a:p>
          <a:p>
            <a:pPr marL="342900" indent="-342900"/>
            <a:r>
              <a:rPr lang="nl-NL" dirty="0"/>
              <a:t>Denk eraan dat de pH-waarde in de A-bak anders is dan in de B-bak;</a:t>
            </a:r>
          </a:p>
          <a:p>
            <a:pPr marL="342900" indent="-342900"/>
            <a:r>
              <a:rPr lang="nl-NL" dirty="0"/>
              <a:t>De juiste manier om de pH-waarde te meten is afhankelijk van de vloeistof of het substraat waarvan de waarde wordt gemeten. </a:t>
            </a:r>
          </a:p>
          <a:p>
            <a:pPr indent="0">
              <a:buNone/>
              <a:defRPr/>
            </a:pPr>
            <a:endParaRPr lang="nl-NL" dirty="0"/>
          </a:p>
        </p:txBody>
      </p:sp>
    </p:spTree>
    <p:extLst>
      <p:ext uri="{BB962C8B-B14F-4D97-AF65-F5344CB8AC3E}">
        <p14:creationId xmlns:p14="http://schemas.microsoft.com/office/powerpoint/2010/main" val="172215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lnSpcReduction="10000"/>
          </a:bodyPr>
          <a:lstStyle/>
          <a:p>
            <a:pPr indent="0">
              <a:buNone/>
              <a:defRPr/>
            </a:pPr>
            <a:r>
              <a:rPr lang="nl-NL" dirty="0"/>
              <a:t>Het begrip PH dateert van 1909 en is bedacht door S. </a:t>
            </a:r>
            <a:r>
              <a:rPr lang="nl-NL" dirty="0" err="1"/>
              <a:t>Sorensen</a:t>
            </a:r>
            <a:r>
              <a:rPr lang="nl-NL" dirty="0"/>
              <a:t> en geeft de zuurgraad aan.</a:t>
            </a:r>
          </a:p>
          <a:p>
            <a:pPr indent="0">
              <a:buNone/>
              <a:defRPr/>
            </a:pPr>
            <a:endParaRPr lang="nl-NL" dirty="0"/>
          </a:p>
          <a:p>
            <a:pPr indent="0">
              <a:buNone/>
              <a:defRPr/>
            </a:pPr>
            <a:r>
              <a:rPr lang="nl-NL" dirty="0"/>
              <a:t>PH = </a:t>
            </a:r>
            <a:r>
              <a:rPr lang="nl-NL" dirty="0" err="1"/>
              <a:t>pondus</a:t>
            </a:r>
            <a:r>
              <a:rPr lang="nl-NL" dirty="0"/>
              <a:t> </a:t>
            </a:r>
            <a:r>
              <a:rPr lang="nl-NL" dirty="0" err="1"/>
              <a:t>Hydrogeni</a:t>
            </a:r>
            <a:r>
              <a:rPr lang="nl-NL" dirty="0"/>
              <a:t> (latijn)</a:t>
            </a:r>
          </a:p>
          <a:p>
            <a:pPr indent="0">
              <a:buNone/>
              <a:defRPr/>
            </a:pPr>
            <a:r>
              <a:rPr lang="nl-NL" dirty="0" err="1"/>
              <a:t>Pondus</a:t>
            </a:r>
            <a:r>
              <a:rPr lang="nl-NL" dirty="0"/>
              <a:t> = gewicht</a:t>
            </a:r>
          </a:p>
          <a:p>
            <a:pPr indent="0">
              <a:buNone/>
              <a:defRPr/>
            </a:pPr>
            <a:r>
              <a:rPr lang="nl-NL" dirty="0" err="1"/>
              <a:t>Hydrogeni</a:t>
            </a:r>
            <a:r>
              <a:rPr lang="nl-NL" dirty="0"/>
              <a:t> = waterstofion (H+)</a:t>
            </a:r>
          </a:p>
          <a:p>
            <a:pPr indent="0">
              <a:buNone/>
              <a:defRPr/>
            </a:pPr>
            <a:endParaRPr lang="nl-NL" dirty="0"/>
          </a:p>
          <a:p>
            <a:pPr indent="0">
              <a:buNone/>
              <a:defRPr/>
            </a:pPr>
            <a:r>
              <a:rPr lang="nl-NL" dirty="0"/>
              <a:t>PH is een logaritmische schaal</a:t>
            </a:r>
          </a:p>
          <a:p>
            <a:pPr indent="0">
              <a:buNone/>
              <a:defRPr/>
            </a:pPr>
            <a:endParaRPr lang="nl-NL" dirty="0"/>
          </a:p>
          <a:p>
            <a:pPr indent="0">
              <a:buNone/>
              <a:defRPr/>
            </a:pPr>
            <a:r>
              <a:rPr lang="nl-NL" dirty="0"/>
              <a:t>PH 6 is 10 keer zo zuur als PH 7</a:t>
            </a:r>
          </a:p>
          <a:p>
            <a:pPr indent="0">
              <a:buNone/>
              <a:defRPr/>
            </a:pPr>
            <a:endParaRPr lang="nl-NL" dirty="0"/>
          </a:p>
          <a:p>
            <a:pPr indent="0">
              <a:buNone/>
              <a:defRPr/>
            </a:pPr>
            <a:r>
              <a:rPr lang="nl-NL" dirty="0"/>
              <a:t>PH is temperatuur gevoelig, goede meters rekenen altijd terug naar 25 C.</a:t>
            </a:r>
          </a:p>
          <a:p>
            <a:pPr indent="0">
              <a:buNone/>
              <a:defRPr/>
            </a:pPr>
            <a:endParaRPr lang="nl-NL" dirty="0"/>
          </a:p>
        </p:txBody>
      </p:sp>
      <p:pic>
        <p:nvPicPr>
          <p:cNvPr id="14338" name="Picture 2" descr="Søren Sørenson: The Pioneer of pH - Proto Magazine">
            <a:extLst>
              <a:ext uri="{FF2B5EF4-FFF2-40B4-BE49-F238E27FC236}">
                <a16:creationId xmlns:a16="http://schemas.microsoft.com/office/drawing/2014/main" id="{59559A60-B6AF-F1FB-2C25-9537E78E3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536" y="4231808"/>
            <a:ext cx="3328210" cy="221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09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 calcmode="lin" valueType="num">
                                      <p:cBhvr additive="base">
                                        <p:cTn id="1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 calcmode="lin" valueType="num">
                                      <p:cBhvr additive="base">
                                        <p:cTn id="2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1">
                                            <p:txEl>
                                              <p:pRg st="10" end="10"/>
                                            </p:txEl>
                                          </p:spTgt>
                                        </p:tgtEl>
                                        <p:attrNameLst>
                                          <p:attrName>style.visibility</p:attrName>
                                        </p:attrNameLst>
                                      </p:cBhvr>
                                      <p:to>
                                        <p:strVal val="visible"/>
                                      </p:to>
                                    </p:set>
                                    <p:anim calcmode="lin" valueType="num">
                                      <p:cBhvr additive="base">
                                        <p:cTn id="2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1135" y="592001"/>
            <a:ext cx="8284789" cy="996950"/>
          </a:xfrm>
        </p:spPr>
        <p:txBody>
          <a:bodyPr/>
          <a:lstStyle/>
          <a:p>
            <a:pPr eaLnBrk="1" hangingPunct="1"/>
            <a:r>
              <a:rPr lang="nl-NL" altLang="nl-NL" b="1" dirty="0"/>
              <a:t>Wat is PH?</a:t>
            </a:r>
          </a:p>
        </p:txBody>
      </p:sp>
      <p:pic>
        <p:nvPicPr>
          <p:cNvPr id="7" name="Tijdelijke aanduiding voor inhoud 6">
            <a:extLst>
              <a:ext uri="{FF2B5EF4-FFF2-40B4-BE49-F238E27FC236}">
                <a16:creationId xmlns:a16="http://schemas.microsoft.com/office/drawing/2014/main" id="{C810B53D-DACE-6D88-A300-0711FAC67A1B}"/>
              </a:ext>
            </a:extLst>
          </p:cNvPr>
          <p:cNvPicPr>
            <a:picLocks noGrp="1" noChangeAspect="1"/>
          </p:cNvPicPr>
          <p:nvPr>
            <p:ph idx="1"/>
          </p:nvPr>
        </p:nvPicPr>
        <p:blipFill rotWithShape="1">
          <a:blip r:embed="rId3"/>
          <a:srcRect t="16746"/>
          <a:stretch/>
        </p:blipFill>
        <p:spPr>
          <a:xfrm>
            <a:off x="771525" y="2457450"/>
            <a:ext cx="8603869" cy="3622675"/>
          </a:xfrm>
        </p:spPr>
      </p:pic>
    </p:spTree>
    <p:extLst>
      <p:ext uri="{BB962C8B-B14F-4D97-AF65-F5344CB8AC3E}">
        <p14:creationId xmlns:p14="http://schemas.microsoft.com/office/powerpoint/2010/main" val="308430068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het belang van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158082" cy="4738260"/>
          </a:xfrm>
        </p:spPr>
        <p:txBody>
          <a:bodyPr>
            <a:normAutofit/>
          </a:bodyPr>
          <a:lstStyle/>
          <a:p>
            <a:pPr indent="0">
              <a:buNone/>
              <a:defRPr/>
            </a:pPr>
            <a:r>
              <a:rPr lang="nl-NL" dirty="0"/>
              <a:t>Zo hebben de meeste sporenelementen een optimale beschikbaarheid bij een pH van 4,5 - 5,0. </a:t>
            </a:r>
          </a:p>
          <a:p>
            <a:pPr indent="0">
              <a:buNone/>
              <a:defRPr/>
            </a:pPr>
            <a:endParaRPr lang="nl-NL" dirty="0"/>
          </a:p>
          <a:p>
            <a:pPr indent="0">
              <a:buNone/>
              <a:defRPr/>
            </a:pPr>
            <a:endParaRPr lang="nl-NL" dirty="0"/>
          </a:p>
          <a:p>
            <a:pPr indent="0">
              <a:buNone/>
              <a:defRPr/>
            </a:pPr>
            <a:r>
              <a:rPr lang="nl-NL" dirty="0"/>
              <a:t>Dit terwijl veel hoofdelementen bij een pH van boven de 5 het beste opneembaar zijn. Om alle elementen in voldoende mate beschikbaar te hebben voor het gewas is een juiste pH dus heel belangrijk. </a:t>
            </a:r>
          </a:p>
          <a:p>
            <a:pPr indent="0">
              <a:buNone/>
              <a:defRPr/>
            </a:pPr>
            <a:endParaRPr lang="nl-NL" dirty="0"/>
          </a:p>
          <a:p>
            <a:pPr indent="0">
              <a:buNone/>
              <a:defRPr/>
            </a:pPr>
            <a:endParaRPr lang="nl-NL" dirty="0"/>
          </a:p>
          <a:p>
            <a:pPr indent="0">
              <a:buNone/>
              <a:defRPr/>
            </a:pPr>
            <a:r>
              <a:rPr lang="nl-NL" dirty="0"/>
              <a:t>Het pH van 5,2 - 5,4 wordt dan ook meest ideaal beschouwd voor een goede opneembaarheid voor de plant.</a:t>
            </a:r>
          </a:p>
          <a:p>
            <a:pPr indent="0">
              <a:buNone/>
              <a:defRPr/>
            </a:pPr>
            <a:endParaRPr lang="nl-NL" dirty="0"/>
          </a:p>
        </p:txBody>
      </p:sp>
    </p:spTree>
    <p:extLst>
      <p:ext uri="{BB962C8B-B14F-4D97-AF65-F5344CB8AC3E}">
        <p14:creationId xmlns:p14="http://schemas.microsoft.com/office/powerpoint/2010/main" val="1298274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Optimale PH-waarde voor diverse plantgroepen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2537926"/>
            <a:ext cx="6651494" cy="4111209"/>
          </a:xfrm>
        </p:spPr>
        <p:txBody>
          <a:bodyPr>
            <a:normAutofit/>
          </a:bodyPr>
          <a:lstStyle/>
          <a:p>
            <a:pPr indent="0">
              <a:buNone/>
              <a:defRPr/>
            </a:pPr>
            <a:r>
              <a:rPr lang="nl-NL" dirty="0"/>
              <a:t>Gazons:				 6.0-7.0.</a:t>
            </a:r>
          </a:p>
          <a:p>
            <a:pPr indent="0">
              <a:buNone/>
              <a:defRPr/>
            </a:pPr>
            <a:r>
              <a:rPr lang="nl-NL" dirty="0"/>
              <a:t>Borders algemeen:			 5.5-6.5.</a:t>
            </a:r>
          </a:p>
          <a:p>
            <a:pPr indent="0">
              <a:buNone/>
              <a:defRPr/>
            </a:pPr>
            <a:r>
              <a:rPr lang="nl-NL" dirty="0" err="1"/>
              <a:t>Kalkminnende</a:t>
            </a:r>
            <a:r>
              <a:rPr lang="nl-NL" dirty="0"/>
              <a:t> planten: 		 6.0-7.0.</a:t>
            </a:r>
          </a:p>
          <a:p>
            <a:pPr indent="0">
              <a:buNone/>
              <a:defRPr/>
            </a:pPr>
            <a:r>
              <a:rPr lang="nl-NL" dirty="0" err="1"/>
              <a:t>Zuurminnende</a:t>
            </a:r>
            <a:r>
              <a:rPr lang="nl-NL" dirty="0"/>
              <a:t> planten: 		 5.0-6.0.</a:t>
            </a:r>
          </a:p>
          <a:p>
            <a:pPr indent="0">
              <a:buNone/>
              <a:defRPr/>
            </a:pPr>
            <a:r>
              <a:rPr lang="nl-NL" dirty="0"/>
              <a:t>Bomen algemeen:   		 	 5.5-6.5.</a:t>
            </a:r>
          </a:p>
          <a:p>
            <a:pPr indent="0">
              <a:buNone/>
              <a:defRPr/>
            </a:pPr>
            <a:r>
              <a:rPr lang="nl-NL" dirty="0"/>
              <a:t>Azalea/Rododendron en heide: 	 4.0-5.5.</a:t>
            </a:r>
          </a:p>
          <a:p>
            <a:pPr indent="0">
              <a:buNone/>
              <a:defRPr/>
            </a:pPr>
            <a:endParaRPr lang="nl-NL" dirty="0"/>
          </a:p>
        </p:txBody>
      </p:sp>
      <p:pic>
        <p:nvPicPr>
          <p:cNvPr id="2" name="Afbeelding 1">
            <a:extLst>
              <a:ext uri="{FF2B5EF4-FFF2-40B4-BE49-F238E27FC236}">
                <a16:creationId xmlns:a16="http://schemas.microsoft.com/office/drawing/2014/main" id="{45FFAFB5-90D8-17BE-1FAA-359690792FC8}"/>
              </a:ext>
            </a:extLst>
          </p:cNvPr>
          <p:cNvPicPr>
            <a:picLocks noChangeAspect="1"/>
          </p:cNvPicPr>
          <p:nvPr/>
        </p:nvPicPr>
        <p:blipFill>
          <a:blip r:embed="rId3"/>
          <a:stretch>
            <a:fillRect/>
          </a:stretch>
        </p:blipFill>
        <p:spPr>
          <a:xfrm>
            <a:off x="7936355" y="4320073"/>
            <a:ext cx="3563624" cy="1945926"/>
          </a:xfrm>
          <a:prstGeom prst="rect">
            <a:avLst/>
          </a:prstGeom>
        </p:spPr>
      </p:pic>
    </p:spTree>
    <p:extLst>
      <p:ext uri="{BB962C8B-B14F-4D97-AF65-F5344CB8AC3E}">
        <p14:creationId xmlns:p14="http://schemas.microsoft.com/office/powerpoint/2010/main" val="36534523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12371" y="555057"/>
            <a:ext cx="7886700" cy="996950"/>
          </a:xfrm>
        </p:spPr>
        <p:txBody>
          <a:bodyPr/>
          <a:lstStyle/>
          <a:p>
            <a:pPr eaLnBrk="1" hangingPunct="1"/>
            <a:r>
              <a:rPr lang="nl-NL" altLang="nl-NL" b="1" dirty="0"/>
              <a:t>EC</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a:xfrm>
            <a:off x="1212371" y="1552007"/>
            <a:ext cx="7740000" cy="4351338"/>
          </a:xfrm>
        </p:spPr>
        <p:txBody>
          <a:bodyPr/>
          <a:lstStyle/>
          <a:p>
            <a:pPr indent="0">
              <a:buNone/>
            </a:pPr>
            <a:r>
              <a:rPr lang="nl-NL" dirty="0"/>
              <a:t>Electric </a:t>
            </a:r>
            <a:r>
              <a:rPr lang="nl-NL" dirty="0" err="1"/>
              <a:t>Conductivity</a:t>
            </a:r>
            <a:r>
              <a:rPr lang="nl-NL" dirty="0"/>
              <a:t> (EC) oftewel elektrisch geleidingsvermogen, meten in water is heel erg belangrijk voor het kweken van planten, bloemen, groente en fruit. </a:t>
            </a:r>
          </a:p>
          <a:p>
            <a:pPr indent="0">
              <a:buNone/>
            </a:pPr>
            <a:endParaRPr lang="nl-NL" dirty="0"/>
          </a:p>
          <a:p>
            <a:pPr indent="0">
              <a:buNone/>
            </a:pPr>
            <a:r>
              <a:rPr lang="nl-NL" dirty="0"/>
              <a:t>De EC waarde geeft namelijk aan wat het zoutgehalte is van het water. Hoe meer zout het water bevat, hoe beter het water geleid en dat meet de EC meter.</a:t>
            </a:r>
          </a:p>
          <a:p>
            <a:endParaRPr lang="nl-NL" dirty="0"/>
          </a:p>
        </p:txBody>
      </p:sp>
      <p:pic>
        <p:nvPicPr>
          <p:cNvPr id="2050" name="Picture 2">
            <a:extLst>
              <a:ext uri="{FF2B5EF4-FFF2-40B4-BE49-F238E27FC236}">
                <a16:creationId xmlns:a16="http://schemas.microsoft.com/office/drawing/2014/main" id="{064E16E5-AAF9-E225-1E76-672D683DF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057" y="399078"/>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gitale Ec Meter Analyzer Geleidbaarheid Test Gepot Planten Bloemen En  Planten Landbouw Hoge Precisie Bodem Ec Detector">
            <a:extLst>
              <a:ext uri="{FF2B5EF4-FFF2-40B4-BE49-F238E27FC236}">
                <a16:creationId xmlns:a16="http://schemas.microsoft.com/office/drawing/2014/main" id="{FB89F1FF-273C-FB5F-F4C7-404DB53F4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487" y="431579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284BF-C109-31E7-7C8E-43FA91A3AAAF}"/>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85FC280A-2933-CFEC-F767-79164257E822}"/>
              </a:ext>
            </a:extLst>
          </p:cNvPr>
          <p:cNvPicPr>
            <a:picLocks noGrp="1" noChangeAspect="1"/>
          </p:cNvPicPr>
          <p:nvPr>
            <p:ph idx="1"/>
          </p:nvPr>
        </p:nvPicPr>
        <p:blipFill>
          <a:blip r:embed="rId2"/>
          <a:stretch>
            <a:fillRect/>
          </a:stretch>
        </p:blipFill>
        <p:spPr>
          <a:xfrm>
            <a:off x="460067" y="579313"/>
            <a:ext cx="9766164" cy="5945311"/>
          </a:xfrm>
        </p:spPr>
      </p:pic>
    </p:spTree>
    <p:extLst>
      <p:ext uri="{BB962C8B-B14F-4D97-AF65-F5344CB8AC3E}">
        <p14:creationId xmlns:p14="http://schemas.microsoft.com/office/powerpoint/2010/main" val="686227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meet je de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b="1" dirty="0"/>
              <a:t>Vollegrond</a:t>
            </a:r>
            <a:endParaRPr lang="nl-NL" dirty="0"/>
          </a:p>
          <a:p>
            <a:pPr indent="0">
              <a:buNone/>
              <a:defRPr/>
            </a:pPr>
            <a:br>
              <a:rPr lang="nl-NL" dirty="0"/>
            </a:br>
            <a:r>
              <a:rPr lang="nl-NL" dirty="0"/>
              <a:t>Voor het meten van de pH in volle grond geldt: voeg één deel grond aan twee delen (demi)water toe.</a:t>
            </a:r>
          </a:p>
          <a:p>
            <a:pPr indent="0">
              <a:buNone/>
              <a:defRPr/>
            </a:pPr>
            <a:endParaRPr lang="nl-NL" dirty="0"/>
          </a:p>
          <a:p>
            <a:pPr indent="0">
              <a:buNone/>
              <a:defRPr/>
            </a:pPr>
            <a:r>
              <a:rPr lang="nl-NL" dirty="0"/>
              <a:t>De pH van deze oplossing is met een normale pH meter te bepalen. </a:t>
            </a:r>
          </a:p>
          <a:p>
            <a:pPr indent="0">
              <a:buNone/>
              <a:defRPr/>
            </a:pPr>
            <a:endParaRPr lang="nl-NL" dirty="0"/>
          </a:p>
          <a:p>
            <a:pPr indent="0">
              <a:buNone/>
              <a:defRPr/>
            </a:pPr>
            <a:r>
              <a:rPr lang="nl-NL" dirty="0"/>
              <a:t>Er zijn ook testen die direct in de grond meten, maar deze worden vaak alleen ter indicatie gebruikt omdat deze minder nauwkeurig zijn.</a:t>
            </a:r>
          </a:p>
          <a:p>
            <a:pPr indent="0">
              <a:buNone/>
              <a:defRPr/>
            </a:pPr>
            <a:endParaRPr lang="nl-NL" dirty="0"/>
          </a:p>
        </p:txBody>
      </p:sp>
      <p:pic>
        <p:nvPicPr>
          <p:cNvPr id="15362" name="Picture 2" descr="Milwaukee MW101 PRO pH Meter | Milwaukee waterkwaliteit meetinstrumenten |  Meten &amp; regelen">
            <a:extLst>
              <a:ext uri="{FF2B5EF4-FFF2-40B4-BE49-F238E27FC236}">
                <a16:creationId xmlns:a16="http://schemas.microsoft.com/office/drawing/2014/main" id="{9074AAF6-B760-FC16-CC61-8192AF7D1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189" y="442883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92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anim calcmode="lin" valueType="num">
                                      <p:cBhvr additive="base">
                                        <p:cTn id="1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Gietwater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Om de pH-waarde van water te meten, kun je een pH meter gebruiken die hier geschikt voor is</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0A4BEAE8-73F0-D6C0-125C-57D3951BFD0F}"/>
              </a:ext>
            </a:extLst>
          </p:cNvPr>
          <p:cNvPicPr>
            <a:picLocks noChangeAspect="1"/>
          </p:cNvPicPr>
          <p:nvPr/>
        </p:nvPicPr>
        <p:blipFill>
          <a:blip r:embed="rId3"/>
          <a:stretch>
            <a:fillRect/>
          </a:stretch>
        </p:blipFill>
        <p:spPr>
          <a:xfrm>
            <a:off x="3438233" y="3971633"/>
            <a:ext cx="2143125" cy="2143125"/>
          </a:xfrm>
          <a:prstGeom prst="rect">
            <a:avLst/>
          </a:prstGeom>
        </p:spPr>
      </p:pic>
    </p:spTree>
    <p:extLst>
      <p:ext uri="{BB962C8B-B14F-4D97-AF65-F5344CB8AC3E}">
        <p14:creationId xmlns:p14="http://schemas.microsoft.com/office/powerpoint/2010/main" val="20503851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Messtoffen</a:t>
            </a:r>
            <a:r>
              <a:rPr lang="nl-NL" altLang="nl-NL" b="1" dirty="0"/>
              <a:t> oplossing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549968" cy="4738260"/>
          </a:xfrm>
        </p:spPr>
        <p:txBody>
          <a:bodyPr>
            <a:normAutofit lnSpcReduction="10000"/>
          </a:bodyPr>
          <a:lstStyle/>
          <a:p>
            <a:pPr indent="0">
              <a:buNone/>
              <a:defRPr/>
            </a:pPr>
            <a:r>
              <a:rPr lang="nl-NL" dirty="0"/>
              <a:t>Wanneer de pH-waarde in de </a:t>
            </a:r>
            <a:r>
              <a:rPr lang="nl-NL" dirty="0" err="1"/>
              <a:t>mestbak</a:t>
            </a:r>
            <a:r>
              <a:rPr lang="nl-NL" dirty="0"/>
              <a:t> niet goed is, kan er worden aangezuurd met een aanvullende zuurregeling. Hiervoor kan salpeterzuur of fosforzuur worden gebruikt.</a:t>
            </a:r>
          </a:p>
          <a:p>
            <a:pPr indent="0">
              <a:buNone/>
              <a:defRPr/>
            </a:pPr>
            <a:endParaRPr lang="nl-NL" dirty="0"/>
          </a:p>
          <a:p>
            <a:pPr indent="0">
              <a:buNone/>
              <a:defRPr/>
            </a:pPr>
            <a:r>
              <a:rPr lang="nl-NL" dirty="0"/>
              <a:t>Houd er bij het gebruik van salpeterzuur wel rekening mee dat er een extra stikstofbron in het water wordt toegevoegd. Wanneer fosforzuur wordt gebruikt, is dit niet het geval. Echter kan fosforzuur alleen worden toegepast in de B-bak. Salpeterzuur daarentegen, kan aan beide bakken worden toegevoegd. </a:t>
            </a:r>
          </a:p>
          <a:p>
            <a:pPr indent="0">
              <a:buNone/>
              <a:defRPr/>
            </a:pPr>
            <a:endParaRPr lang="nl-NL" dirty="0"/>
          </a:p>
          <a:p>
            <a:pPr indent="0">
              <a:buNone/>
              <a:defRPr/>
            </a:pPr>
            <a:r>
              <a:rPr lang="nl-NL" dirty="0"/>
              <a:t>Houd er alleen wel rekening mee dat je de dosering beperkt houdt met het oog op afbraak van </a:t>
            </a:r>
            <a:r>
              <a:rPr lang="nl-NL" dirty="0" err="1"/>
              <a:t>chelaten</a:t>
            </a:r>
            <a:r>
              <a:rPr lang="nl-NL" dirty="0"/>
              <a:t>.</a:t>
            </a:r>
          </a:p>
          <a:p>
            <a:pPr indent="0">
              <a:buNone/>
              <a:defRPr/>
            </a:pPr>
            <a:endParaRPr lang="nl-NL" dirty="0"/>
          </a:p>
        </p:txBody>
      </p:sp>
      <p:pic>
        <p:nvPicPr>
          <p:cNvPr id="16386" name="Picture 2" descr="Milwaukee MW101 PRO pH Meter | Milwaukee waterkwaliteit meetinstrumenten |  Meten &amp; regelen">
            <a:extLst>
              <a:ext uri="{FF2B5EF4-FFF2-40B4-BE49-F238E27FC236}">
                <a16:creationId xmlns:a16="http://schemas.microsoft.com/office/drawing/2014/main" id="{DA4D441B-0412-17BE-AA8F-A970CE51A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0373" y="435418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0362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Beinvloeden van PH waarde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232727" cy="4738260"/>
          </a:xfrm>
        </p:spPr>
        <p:txBody>
          <a:bodyPr>
            <a:normAutofit/>
          </a:bodyPr>
          <a:lstStyle/>
          <a:p>
            <a:pPr indent="0">
              <a:buNone/>
              <a:defRPr/>
            </a:pPr>
            <a:r>
              <a:rPr lang="nl-NL" dirty="0"/>
              <a:t>Vollegrond</a:t>
            </a:r>
          </a:p>
          <a:p>
            <a:pPr indent="0">
              <a:buNone/>
              <a:defRPr/>
            </a:pPr>
            <a:br>
              <a:rPr lang="nl-NL" dirty="0"/>
            </a:br>
            <a:r>
              <a:rPr lang="nl-NL" dirty="0"/>
              <a:t>In de vollegrond is het mogelijk om de pH te verhogen door extra kalk toe te voegen aan de grond. Ook kan de pH gemakkelijk worden verlaagd, door ammonium houdende meststoffen te gebruiken. </a:t>
            </a:r>
          </a:p>
          <a:p>
            <a:pPr indent="0">
              <a:buNone/>
              <a:defRPr/>
            </a:pPr>
            <a:endParaRPr lang="nl-NL" dirty="0"/>
          </a:p>
          <a:p>
            <a:pPr indent="0">
              <a:buNone/>
              <a:defRPr/>
            </a:pPr>
            <a:r>
              <a:rPr lang="nl-NL" dirty="0"/>
              <a:t>Een andere, maar minder gebruikte optie om de pH bij te sturen, is door voedingswater met een hoge of lage pH toe te voegen. Deze manier wordt minder vaak toegepast, omdat dit maar een beperkte invloed op de pH-waarde heef</a:t>
            </a:r>
          </a:p>
        </p:txBody>
      </p:sp>
      <p:pic>
        <p:nvPicPr>
          <p:cNvPr id="17410" name="Picture 2" descr="Kalk toevoegen aan te zure grond &lt; De boomspecialist">
            <a:extLst>
              <a:ext uri="{FF2B5EF4-FFF2-40B4-BE49-F238E27FC236}">
                <a16:creationId xmlns:a16="http://schemas.microsoft.com/office/drawing/2014/main" id="{AE4975B5-157C-A997-5F0B-B79032931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562" y="330688"/>
            <a:ext cx="322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538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 beïnvloeden in water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44694" cy="4738260"/>
          </a:xfrm>
        </p:spPr>
        <p:txBody>
          <a:bodyPr>
            <a:normAutofit/>
          </a:bodyPr>
          <a:lstStyle/>
          <a:p>
            <a:pPr indent="0">
              <a:buNone/>
              <a:defRPr/>
            </a:pPr>
            <a:r>
              <a:rPr lang="nl-NL" dirty="0"/>
              <a:t>Bij water met een te hoog bicarbonaat gehalte dient dit bicarbonaat ‘</a:t>
            </a:r>
            <a:r>
              <a:rPr lang="nl-NL" dirty="0" err="1"/>
              <a:t>weggezuurd</a:t>
            </a:r>
            <a:r>
              <a:rPr lang="nl-NL" dirty="0"/>
              <a:t>’ te worden. Dit is vaak het geval bij bronwater of slootwater. </a:t>
            </a:r>
          </a:p>
          <a:p>
            <a:pPr indent="0">
              <a:buNone/>
              <a:defRPr/>
            </a:pPr>
            <a:endParaRPr lang="nl-NL" dirty="0"/>
          </a:p>
          <a:p>
            <a:pPr indent="0">
              <a:buNone/>
              <a:defRPr/>
            </a:pPr>
            <a:r>
              <a:rPr lang="nl-NL" dirty="0"/>
              <a:t>Daarentegen is het wel verstandig om een kleine buffer van bicarbonaat in het gietwater te hebben, om scherpe dalingen van de pH-waarde te voorkomen wanneer deze onder de 5 komt. </a:t>
            </a:r>
            <a:br>
              <a:rPr lang="nl-NL" dirty="0"/>
            </a:br>
            <a:endParaRPr lang="nl-NL" dirty="0"/>
          </a:p>
          <a:p>
            <a:pPr indent="0">
              <a:buNone/>
              <a:defRPr/>
            </a:pPr>
            <a:endParaRPr lang="nl-NL" dirty="0"/>
          </a:p>
        </p:txBody>
      </p:sp>
    </p:spTree>
    <p:extLst>
      <p:ext uri="{BB962C8B-B14F-4D97-AF65-F5344CB8AC3E}">
        <p14:creationId xmlns:p14="http://schemas.microsoft.com/office/powerpoint/2010/main" val="32400638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Substraat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446245"/>
            <a:ext cx="8400678" cy="5202891"/>
          </a:xfrm>
        </p:spPr>
        <p:txBody>
          <a:bodyPr>
            <a:normAutofit fontScale="92500" lnSpcReduction="10000"/>
          </a:bodyPr>
          <a:lstStyle/>
          <a:p>
            <a:pPr indent="0">
              <a:buNone/>
              <a:defRPr/>
            </a:pPr>
            <a:r>
              <a:rPr lang="nl-NL" dirty="0"/>
              <a:t>Als de pH van het substraat te hoog is, zijn er twee opties om dit te corrigeren. Het gemakkelijkst is om tijdelijk een lagere pH-waarde van het gietwater in te stellen. </a:t>
            </a:r>
          </a:p>
          <a:p>
            <a:pPr indent="0">
              <a:buNone/>
              <a:defRPr/>
            </a:pPr>
            <a:endParaRPr lang="nl-NL" dirty="0"/>
          </a:p>
          <a:p>
            <a:pPr indent="0">
              <a:buNone/>
              <a:defRPr/>
            </a:pPr>
            <a:r>
              <a:rPr lang="nl-NL" dirty="0"/>
              <a:t>Dit werkt vaak niet afdoende door de beperking in de uiteindelijke verlaging. </a:t>
            </a:r>
          </a:p>
          <a:p>
            <a:pPr indent="0">
              <a:buNone/>
              <a:defRPr/>
            </a:pPr>
            <a:endParaRPr lang="nl-NL" dirty="0"/>
          </a:p>
          <a:p>
            <a:pPr indent="0">
              <a:buNone/>
              <a:defRPr/>
            </a:pPr>
            <a:r>
              <a:rPr lang="nl-NL" dirty="0"/>
              <a:t>Let wel op dat er door de pH laag in te stellen andere problemen kunnen ontstaan, zoals een verstoorde sporenopname, wortelverbranding of in het ergste geval aantasting van de substraatstructuur. </a:t>
            </a:r>
          </a:p>
          <a:p>
            <a:pPr indent="0">
              <a:buNone/>
              <a:defRPr/>
            </a:pPr>
            <a:endParaRPr lang="nl-NL" dirty="0"/>
          </a:p>
          <a:p>
            <a:pPr indent="0">
              <a:buNone/>
              <a:defRPr/>
            </a:pPr>
            <a:r>
              <a:rPr lang="nl-NL" dirty="0"/>
              <a:t>De beste optie bij een hoge pH is het inzetten van verzurende meststoffen. Denk hierbij met name aan meststoffen die ammonium bevatten.</a:t>
            </a:r>
            <a:br>
              <a:rPr lang="nl-NL" dirty="0"/>
            </a:br>
            <a:endParaRPr lang="nl-NL" dirty="0"/>
          </a:p>
          <a:p>
            <a:pPr indent="0">
              <a:buNone/>
              <a:defRPr/>
            </a:pPr>
            <a:endParaRPr lang="nl-NL" dirty="0"/>
          </a:p>
        </p:txBody>
      </p:sp>
      <p:pic>
        <p:nvPicPr>
          <p:cNvPr id="2" name="Afbeelding 1">
            <a:extLst>
              <a:ext uri="{FF2B5EF4-FFF2-40B4-BE49-F238E27FC236}">
                <a16:creationId xmlns:a16="http://schemas.microsoft.com/office/drawing/2014/main" id="{1467035C-B61F-30CF-616A-AFB334ED2CF6}"/>
              </a:ext>
            </a:extLst>
          </p:cNvPr>
          <p:cNvPicPr>
            <a:picLocks noChangeAspect="1"/>
          </p:cNvPicPr>
          <p:nvPr/>
        </p:nvPicPr>
        <p:blipFill>
          <a:blip r:embed="rId3"/>
          <a:stretch>
            <a:fillRect/>
          </a:stretch>
        </p:blipFill>
        <p:spPr>
          <a:xfrm>
            <a:off x="9656406" y="291387"/>
            <a:ext cx="2209800" cy="2076450"/>
          </a:xfrm>
          <a:prstGeom prst="rect">
            <a:avLst/>
          </a:prstGeom>
        </p:spPr>
      </p:pic>
    </p:spTree>
    <p:extLst>
      <p:ext uri="{BB962C8B-B14F-4D97-AF65-F5344CB8AC3E}">
        <p14:creationId xmlns:p14="http://schemas.microsoft.com/office/powerpoint/2010/main" val="41903482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 meten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PH teststrip – niet nauwkeurig</a:t>
            </a:r>
          </a:p>
          <a:p>
            <a:pPr indent="0">
              <a:buNone/>
              <a:defRPr/>
            </a:pPr>
            <a:endParaRPr lang="nl-NL" dirty="0"/>
          </a:p>
          <a:p>
            <a:pPr indent="0">
              <a:buNone/>
              <a:defRPr/>
            </a:pPr>
            <a:endParaRPr lang="nl-NL" dirty="0"/>
          </a:p>
          <a:p>
            <a:pPr indent="0">
              <a:buNone/>
              <a:defRPr/>
            </a:pPr>
            <a:r>
              <a:rPr lang="nl-NL" dirty="0"/>
              <a:t>PH tester</a:t>
            </a:r>
            <a:br>
              <a:rPr lang="nl-NL" dirty="0"/>
            </a:br>
            <a:r>
              <a:rPr lang="nl-NL" dirty="0"/>
              <a:t>voordeel</a:t>
            </a:r>
          </a:p>
          <a:p>
            <a:pPr marL="342900" indent="-342900">
              <a:defRPr/>
            </a:pPr>
            <a:r>
              <a:rPr lang="nl-NL" dirty="0"/>
              <a:t>Goedkoop ( 80 euro)</a:t>
            </a:r>
          </a:p>
          <a:p>
            <a:pPr marL="342900" indent="-342900">
              <a:defRPr/>
            </a:pPr>
            <a:r>
              <a:rPr lang="nl-NL" dirty="0"/>
              <a:t>Hobbymatig</a:t>
            </a:r>
          </a:p>
          <a:p>
            <a:pPr marL="342900" indent="-342900">
              <a:defRPr/>
            </a:pPr>
            <a:endParaRPr lang="nl-NL" dirty="0"/>
          </a:p>
          <a:p>
            <a:pPr indent="0">
              <a:buNone/>
              <a:defRPr/>
            </a:pPr>
            <a:r>
              <a:rPr lang="nl-NL" dirty="0"/>
              <a:t>Nadeel</a:t>
            </a:r>
          </a:p>
          <a:p>
            <a:pPr marL="342900" indent="-342900">
              <a:defRPr/>
            </a:pPr>
            <a:r>
              <a:rPr lang="nl-NL" dirty="0"/>
              <a:t>Niet nauwkeurig, geeft een indicatie</a:t>
            </a:r>
          </a:p>
          <a:p>
            <a:pPr marL="342900" indent="-342900">
              <a:defRPr/>
            </a:pPr>
            <a:r>
              <a:rPr lang="nl-NL" dirty="0"/>
              <a:t>Lastig schoon maken en kalibreren</a:t>
            </a:r>
            <a:br>
              <a:rPr lang="nl-NL" dirty="0"/>
            </a:br>
            <a:r>
              <a:rPr lang="nl-NL" dirty="0"/>
              <a:t>  </a:t>
            </a:r>
          </a:p>
          <a:p>
            <a:pPr indent="0">
              <a:buNone/>
              <a:defRPr/>
            </a:pPr>
            <a:endParaRPr lang="nl-NL" dirty="0"/>
          </a:p>
        </p:txBody>
      </p:sp>
      <p:pic>
        <p:nvPicPr>
          <p:cNvPr id="2" name="Afbeelding 1">
            <a:extLst>
              <a:ext uri="{FF2B5EF4-FFF2-40B4-BE49-F238E27FC236}">
                <a16:creationId xmlns:a16="http://schemas.microsoft.com/office/drawing/2014/main" id="{D084E98F-DEAF-8BD9-9DB0-4FAE312E8C50}"/>
              </a:ext>
            </a:extLst>
          </p:cNvPr>
          <p:cNvPicPr>
            <a:picLocks noChangeAspect="1"/>
          </p:cNvPicPr>
          <p:nvPr/>
        </p:nvPicPr>
        <p:blipFill>
          <a:blip r:embed="rId3"/>
          <a:stretch>
            <a:fillRect/>
          </a:stretch>
        </p:blipFill>
        <p:spPr>
          <a:xfrm>
            <a:off x="6202136" y="461088"/>
            <a:ext cx="2400300" cy="1905000"/>
          </a:xfrm>
          <a:prstGeom prst="rect">
            <a:avLst/>
          </a:prstGeom>
        </p:spPr>
      </p:pic>
      <p:pic>
        <p:nvPicPr>
          <p:cNvPr id="3" name="Afbeelding 2">
            <a:extLst>
              <a:ext uri="{FF2B5EF4-FFF2-40B4-BE49-F238E27FC236}">
                <a16:creationId xmlns:a16="http://schemas.microsoft.com/office/drawing/2014/main" id="{723E0CE0-BD02-AE42-BEF7-27D623B086E6}"/>
              </a:ext>
            </a:extLst>
          </p:cNvPr>
          <p:cNvPicPr>
            <a:picLocks noChangeAspect="1"/>
          </p:cNvPicPr>
          <p:nvPr/>
        </p:nvPicPr>
        <p:blipFill>
          <a:blip r:embed="rId4"/>
          <a:stretch>
            <a:fillRect/>
          </a:stretch>
        </p:blipFill>
        <p:spPr>
          <a:xfrm>
            <a:off x="7095015" y="3700650"/>
            <a:ext cx="2143125" cy="2143125"/>
          </a:xfrm>
          <a:prstGeom prst="rect">
            <a:avLst/>
          </a:prstGeom>
        </p:spPr>
      </p:pic>
    </p:spTree>
    <p:extLst>
      <p:ext uri="{BB962C8B-B14F-4D97-AF65-F5344CB8AC3E}">
        <p14:creationId xmlns:p14="http://schemas.microsoft.com/office/powerpoint/2010/main" val="343891976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8902976" cy="996950"/>
          </a:xfrm>
        </p:spPr>
        <p:txBody>
          <a:bodyPr>
            <a:normAutofit fontScale="90000"/>
          </a:bodyPr>
          <a:lstStyle/>
          <a:p>
            <a:pPr eaLnBrk="1" hangingPunct="1"/>
            <a:r>
              <a:rPr lang="nl-NL" altLang="nl-NL" b="1" dirty="0"/>
              <a:t>Digitale PH meter met PH-elektrode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PH elektrode bestaat uit:</a:t>
            </a:r>
          </a:p>
          <a:p>
            <a:pPr indent="0">
              <a:buNone/>
              <a:defRPr/>
            </a:pPr>
            <a:endParaRPr lang="nl-NL" dirty="0"/>
          </a:p>
          <a:p>
            <a:pPr marL="342900" indent="-342900">
              <a:defRPr/>
            </a:pPr>
            <a:r>
              <a:rPr lang="nl-NL" dirty="0"/>
              <a:t>Meet elektrode</a:t>
            </a:r>
          </a:p>
          <a:p>
            <a:pPr marL="342900" indent="-342900">
              <a:defRPr/>
            </a:pPr>
            <a:r>
              <a:rPr lang="nl-NL" dirty="0"/>
              <a:t>Referentie elektrode</a:t>
            </a:r>
          </a:p>
          <a:p>
            <a:pPr marL="342900" indent="-342900">
              <a:defRPr/>
            </a:pPr>
            <a:r>
              <a:rPr lang="nl-NL" dirty="0"/>
              <a:t>Elektrolyt (KCL oplossing)</a:t>
            </a:r>
          </a:p>
          <a:p>
            <a:pPr marL="342900" indent="-342900">
              <a:defRPr/>
            </a:pPr>
            <a:r>
              <a:rPr lang="nl-NL" dirty="0"/>
              <a:t>Junctie</a:t>
            </a:r>
          </a:p>
          <a:p>
            <a:pPr marL="342900" indent="-342900">
              <a:defRPr/>
            </a:pPr>
            <a:r>
              <a:rPr lang="nl-NL" dirty="0"/>
              <a:t>PH meetglas</a:t>
            </a:r>
          </a:p>
          <a:p>
            <a:pPr marL="342900" indent="-342900">
              <a:defRPr/>
            </a:pPr>
            <a:endParaRPr lang="nl-NL" dirty="0"/>
          </a:p>
        </p:txBody>
      </p:sp>
      <p:pic>
        <p:nvPicPr>
          <p:cNvPr id="2" name="Afbeelding 1">
            <a:extLst>
              <a:ext uri="{FF2B5EF4-FFF2-40B4-BE49-F238E27FC236}">
                <a16:creationId xmlns:a16="http://schemas.microsoft.com/office/drawing/2014/main" id="{01E73BA6-7D45-A9D0-680D-E84FD7CCDED7}"/>
              </a:ext>
            </a:extLst>
          </p:cNvPr>
          <p:cNvPicPr>
            <a:picLocks noChangeAspect="1"/>
          </p:cNvPicPr>
          <p:nvPr/>
        </p:nvPicPr>
        <p:blipFill>
          <a:blip r:embed="rId3"/>
          <a:stretch>
            <a:fillRect/>
          </a:stretch>
        </p:blipFill>
        <p:spPr>
          <a:xfrm>
            <a:off x="5076825" y="1910876"/>
            <a:ext cx="7115175" cy="3779937"/>
          </a:xfrm>
          <a:prstGeom prst="rect">
            <a:avLst/>
          </a:prstGeom>
        </p:spPr>
      </p:pic>
    </p:spTree>
    <p:extLst>
      <p:ext uri="{BB962C8B-B14F-4D97-AF65-F5344CB8AC3E}">
        <p14:creationId xmlns:p14="http://schemas.microsoft.com/office/powerpoint/2010/main" val="146734316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Onderhoud PH elektrode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Reinigen</a:t>
            </a:r>
          </a:p>
          <a:p>
            <a:pPr marL="342900" indent="-342900">
              <a:defRPr/>
            </a:pPr>
            <a:endParaRPr lang="nl-NL" dirty="0"/>
          </a:p>
          <a:p>
            <a:pPr marL="342900" indent="-342900">
              <a:defRPr/>
            </a:pPr>
            <a:r>
              <a:rPr lang="nl-NL" dirty="0"/>
              <a:t>Conditioneren</a:t>
            </a:r>
          </a:p>
          <a:p>
            <a:pPr marL="342900" indent="-342900">
              <a:defRPr/>
            </a:pPr>
            <a:endParaRPr lang="nl-NL" dirty="0"/>
          </a:p>
          <a:p>
            <a:pPr marL="342900" indent="-342900">
              <a:defRPr/>
            </a:pPr>
            <a:r>
              <a:rPr lang="nl-NL" dirty="0"/>
              <a:t>Kalibreren</a:t>
            </a:r>
          </a:p>
          <a:p>
            <a:pPr marL="342900" indent="-342900">
              <a:defRPr/>
            </a:pPr>
            <a:endParaRPr lang="nl-NL" dirty="0"/>
          </a:p>
          <a:p>
            <a:pPr marL="342900" indent="-342900">
              <a:defRPr/>
            </a:pPr>
            <a:r>
              <a:rPr lang="nl-NL" dirty="0"/>
              <a:t>Bewaren</a:t>
            </a:r>
          </a:p>
        </p:txBody>
      </p:sp>
      <p:pic>
        <p:nvPicPr>
          <p:cNvPr id="2" name="Afbeelding 1">
            <a:extLst>
              <a:ext uri="{FF2B5EF4-FFF2-40B4-BE49-F238E27FC236}">
                <a16:creationId xmlns:a16="http://schemas.microsoft.com/office/drawing/2014/main" id="{63FEEBFA-AEB8-2ECF-F1A1-80BC608F871E}"/>
              </a:ext>
            </a:extLst>
          </p:cNvPr>
          <p:cNvPicPr>
            <a:picLocks noChangeAspect="1"/>
          </p:cNvPicPr>
          <p:nvPr/>
        </p:nvPicPr>
        <p:blipFill>
          <a:blip r:embed="rId3"/>
          <a:stretch>
            <a:fillRect/>
          </a:stretch>
        </p:blipFill>
        <p:spPr>
          <a:xfrm>
            <a:off x="7752489" y="4780092"/>
            <a:ext cx="2943225" cy="1552575"/>
          </a:xfrm>
          <a:prstGeom prst="rect">
            <a:avLst/>
          </a:prstGeom>
        </p:spPr>
      </p:pic>
      <p:pic>
        <p:nvPicPr>
          <p:cNvPr id="18434" name="Picture 2" descr="Onderhoud en kalibratie / Milwaukee producten / Webshop | CO2reactor.nl">
            <a:extLst>
              <a:ext uri="{FF2B5EF4-FFF2-40B4-BE49-F238E27FC236}">
                <a16:creationId xmlns:a16="http://schemas.microsoft.com/office/drawing/2014/main" id="{9EB7E947-A0D2-701B-D16D-BD0AD216E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442" y="67835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208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 EC-waarde geeft aan hoeveel opgeloste zouten in een bepaalde oplossing aanwezig zijn.</a:t>
            </a:r>
          </a:p>
          <a:p>
            <a:pPr indent="0">
              <a:buNone/>
              <a:defRPr/>
            </a:pPr>
            <a:endParaRPr lang="nl-NL" dirty="0"/>
          </a:p>
          <a:p>
            <a:pPr indent="0">
              <a:buNone/>
              <a:defRPr/>
            </a:pPr>
            <a:r>
              <a:rPr lang="nl-NL" dirty="0"/>
              <a:t>Hoe meer zout-ionen in een vloeistof aanwezig zijn, hoe beter de elektrische geleidbaarheid en hoe hoger de EC-waarde.</a:t>
            </a:r>
          </a:p>
          <a:p>
            <a:pPr indent="0">
              <a:buNone/>
              <a:defRPr/>
            </a:pPr>
            <a:endParaRPr lang="nl-NL" dirty="0"/>
          </a:p>
        </p:txBody>
      </p:sp>
      <p:pic>
        <p:nvPicPr>
          <p:cNvPr id="2" name="Afbeelding 1">
            <a:extLst>
              <a:ext uri="{FF2B5EF4-FFF2-40B4-BE49-F238E27FC236}">
                <a16:creationId xmlns:a16="http://schemas.microsoft.com/office/drawing/2014/main" id="{12188F63-4387-2B8B-0980-F21BE495305D}"/>
              </a:ext>
            </a:extLst>
          </p:cNvPr>
          <p:cNvPicPr>
            <a:picLocks noChangeAspect="1"/>
          </p:cNvPicPr>
          <p:nvPr/>
        </p:nvPicPr>
        <p:blipFill>
          <a:blip r:embed="rId3"/>
          <a:stretch>
            <a:fillRect/>
          </a:stretch>
        </p:blipFill>
        <p:spPr>
          <a:xfrm>
            <a:off x="8969651" y="592001"/>
            <a:ext cx="2143125" cy="2133600"/>
          </a:xfrm>
          <a:prstGeom prst="rect">
            <a:avLst/>
          </a:prstGeom>
        </p:spPr>
      </p:pic>
      <p:pic>
        <p:nvPicPr>
          <p:cNvPr id="3076" name="Picture 4" descr="Kweken met een druppelirrigatiesysteem op steenwol">
            <a:extLst>
              <a:ext uri="{FF2B5EF4-FFF2-40B4-BE49-F238E27FC236}">
                <a16:creationId xmlns:a16="http://schemas.microsoft.com/office/drawing/2014/main" id="{16568353-DE71-6BCF-0A7B-9B584E8F2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917" y="435253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Reinigen PH elektrode</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Na </a:t>
            </a:r>
            <a:r>
              <a:rPr lang="nl-NL" b="1" u="sng" dirty="0"/>
              <a:t>ieder</a:t>
            </a:r>
            <a:r>
              <a:rPr lang="nl-NL" u="sng" dirty="0"/>
              <a:t>e</a:t>
            </a:r>
            <a:r>
              <a:rPr lang="nl-NL" dirty="0"/>
              <a:t> meting afspoelen met water en demi water.</a:t>
            </a:r>
          </a:p>
          <a:p>
            <a:pPr marL="342900" indent="-342900">
              <a:defRPr/>
            </a:pPr>
            <a:endParaRPr lang="nl-NL" dirty="0"/>
          </a:p>
          <a:p>
            <a:pPr marL="342900" indent="-342900">
              <a:defRPr/>
            </a:pPr>
            <a:r>
              <a:rPr lang="nl-NL" dirty="0"/>
              <a:t>Bij sterke vervuiling chemisch reinigen met de juiste vloeistof. Voor verschillende verontreinigen zijn verschillende vloeistoffen te koop</a:t>
            </a:r>
          </a:p>
        </p:txBody>
      </p:sp>
      <p:pic>
        <p:nvPicPr>
          <p:cNvPr id="19460" name="Picture 4" descr="Reiniging-vloeistof voor pH-meter 500 ml - voordelig kopen - bij Braumarkt">
            <a:extLst>
              <a:ext uri="{FF2B5EF4-FFF2-40B4-BE49-F238E27FC236}">
                <a16:creationId xmlns:a16="http://schemas.microsoft.com/office/drawing/2014/main" id="{A92B61C3-89FA-CF80-6D97-2D8E441CE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916" y="441017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899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PH elektrode chemisch reinigen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721876" cy="4738260"/>
          </a:xfrm>
        </p:spPr>
        <p:txBody>
          <a:bodyPr>
            <a:normAutofit/>
          </a:bodyPr>
          <a:lstStyle/>
          <a:p>
            <a:pPr marL="342900" indent="-342900">
              <a:defRPr/>
            </a:pPr>
            <a:r>
              <a:rPr lang="nl-NL" dirty="0"/>
              <a:t>Afhankelijk van vervuilingsgraad 5 – 30 minuten dompelen in de juiste reinigingsvloeistof</a:t>
            </a:r>
          </a:p>
          <a:p>
            <a:pPr marL="342900" indent="-342900">
              <a:defRPr/>
            </a:pPr>
            <a:endParaRPr lang="nl-NL" dirty="0"/>
          </a:p>
          <a:p>
            <a:pPr marL="342900" indent="-342900">
              <a:defRPr/>
            </a:pPr>
            <a:r>
              <a:rPr lang="nl-NL" dirty="0"/>
              <a:t>Afspoelen met water</a:t>
            </a:r>
          </a:p>
          <a:p>
            <a:pPr marL="342900" indent="-342900">
              <a:defRPr/>
            </a:pPr>
            <a:endParaRPr lang="nl-NL" dirty="0"/>
          </a:p>
          <a:p>
            <a:pPr marL="342900" indent="-342900">
              <a:defRPr/>
            </a:pPr>
            <a:r>
              <a:rPr lang="nl-NL" dirty="0"/>
              <a:t>Minimaal 30 minuten in bewaarvloeistof (KCL) dompelen</a:t>
            </a:r>
          </a:p>
          <a:p>
            <a:pPr marL="342900" indent="-342900">
              <a:defRPr/>
            </a:pPr>
            <a:endParaRPr lang="nl-NL" dirty="0"/>
          </a:p>
          <a:p>
            <a:pPr marL="342900" indent="-342900">
              <a:defRPr/>
            </a:pPr>
            <a:r>
              <a:rPr lang="nl-NL" dirty="0"/>
              <a:t>Opnieuw kalibreren</a:t>
            </a:r>
          </a:p>
        </p:txBody>
      </p:sp>
      <p:pic>
        <p:nvPicPr>
          <p:cNvPr id="20482" name="Picture 2" descr="Reiniging-vloeistof voor pH-meter 500 ml - voordelig kopen - bij Braumarkt">
            <a:extLst>
              <a:ext uri="{FF2B5EF4-FFF2-40B4-BE49-F238E27FC236}">
                <a16:creationId xmlns:a16="http://schemas.microsoft.com/office/drawing/2014/main" id="{FB06B462-BC89-CCEA-D86B-EED339B50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24" y="428000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96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Kalibreren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Neem de tijd !!</a:t>
            </a:r>
          </a:p>
          <a:p>
            <a:pPr indent="0">
              <a:buNone/>
              <a:defRPr/>
            </a:pPr>
            <a:endParaRPr lang="nl-NL" dirty="0"/>
          </a:p>
          <a:p>
            <a:pPr marL="342900" indent="-342900">
              <a:defRPr/>
            </a:pPr>
            <a:r>
              <a:rPr lang="nl-NL" dirty="0"/>
              <a:t>Gebruik altijd verse vloeistoffen!!</a:t>
            </a:r>
          </a:p>
          <a:p>
            <a:pPr marL="342900" indent="-342900">
              <a:defRPr/>
            </a:pPr>
            <a:endParaRPr lang="nl-NL" dirty="0"/>
          </a:p>
          <a:p>
            <a:pPr marL="342900" indent="-342900">
              <a:defRPr/>
            </a:pPr>
            <a:r>
              <a:rPr lang="nl-NL" dirty="0"/>
              <a:t>Kalibreer altijd op 2 punten</a:t>
            </a:r>
            <a:br>
              <a:rPr lang="nl-NL" dirty="0"/>
            </a:br>
            <a:r>
              <a:rPr lang="nl-NL" dirty="0"/>
              <a:t>begin altijd met PH 7, daarna met PH 10 of 4</a:t>
            </a:r>
          </a:p>
          <a:p>
            <a:pPr marL="342900" indent="-342900">
              <a:defRPr/>
            </a:pPr>
            <a:endParaRPr lang="nl-NL" dirty="0"/>
          </a:p>
          <a:p>
            <a:pPr marL="342900" indent="-342900">
              <a:defRPr/>
            </a:pPr>
            <a:r>
              <a:rPr lang="nl-NL" dirty="0"/>
              <a:t>Regelmatig kalibreren  zorgt voor de hoogst haalbare nauwkeurigheid!</a:t>
            </a:r>
          </a:p>
          <a:p>
            <a:pPr marL="342900" indent="-342900">
              <a:defRPr/>
            </a:pPr>
            <a:endParaRPr lang="nl-NL" dirty="0"/>
          </a:p>
          <a:p>
            <a:pPr marL="342900" indent="-342900">
              <a:defRPr/>
            </a:pPr>
            <a:r>
              <a:rPr lang="nl-NL" dirty="0"/>
              <a:t>Bij gecombineerde meter eerst PH kalibreren en daarna de EC</a:t>
            </a:r>
          </a:p>
          <a:p>
            <a:pPr indent="0">
              <a:buNone/>
              <a:defRPr/>
            </a:pPr>
            <a:endParaRPr lang="nl-NL" dirty="0"/>
          </a:p>
        </p:txBody>
      </p:sp>
      <p:pic>
        <p:nvPicPr>
          <p:cNvPr id="2" name="Afbeelding 1">
            <a:extLst>
              <a:ext uri="{FF2B5EF4-FFF2-40B4-BE49-F238E27FC236}">
                <a16:creationId xmlns:a16="http://schemas.microsoft.com/office/drawing/2014/main" id="{E5AA0247-6BB4-7176-21D9-D27F2EF2DFF8}"/>
              </a:ext>
            </a:extLst>
          </p:cNvPr>
          <p:cNvPicPr>
            <a:picLocks noChangeAspect="1"/>
          </p:cNvPicPr>
          <p:nvPr/>
        </p:nvPicPr>
        <p:blipFill>
          <a:blip r:embed="rId3"/>
          <a:stretch>
            <a:fillRect/>
          </a:stretch>
        </p:blipFill>
        <p:spPr>
          <a:xfrm>
            <a:off x="8598176" y="679313"/>
            <a:ext cx="2514600" cy="1819275"/>
          </a:xfrm>
          <a:prstGeom prst="rect">
            <a:avLst/>
          </a:prstGeom>
        </p:spPr>
      </p:pic>
    </p:spTree>
    <p:extLst>
      <p:ext uri="{BB962C8B-B14F-4D97-AF65-F5344CB8AC3E}">
        <p14:creationId xmlns:p14="http://schemas.microsoft.com/office/powerpoint/2010/main" val="2839685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PH meter bewaren</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PH – elektrode altijd vochtig bewaren in bewaarvloeistof (KCL),</a:t>
            </a:r>
          </a:p>
          <a:p>
            <a:pPr indent="0">
              <a:buNone/>
              <a:defRPr/>
            </a:pPr>
            <a:endParaRPr lang="nl-NL" dirty="0"/>
          </a:p>
          <a:p>
            <a:pPr indent="0">
              <a:buNone/>
              <a:defRPr/>
            </a:pPr>
            <a:r>
              <a:rPr lang="nl-NL" dirty="0"/>
              <a:t>PH – elektrode nooit bewaren in:</a:t>
            </a:r>
          </a:p>
          <a:p>
            <a:pPr marL="342900" indent="-342900">
              <a:defRPr/>
            </a:pPr>
            <a:r>
              <a:rPr lang="nl-NL" dirty="0"/>
              <a:t>Gedestilleerd water</a:t>
            </a:r>
          </a:p>
          <a:p>
            <a:pPr marL="342900" indent="-342900">
              <a:defRPr/>
            </a:pPr>
            <a:r>
              <a:rPr lang="nl-NL" dirty="0" err="1"/>
              <a:t>Gedeïoniseerd</a:t>
            </a:r>
            <a:r>
              <a:rPr lang="nl-NL" dirty="0"/>
              <a:t> water</a:t>
            </a:r>
          </a:p>
          <a:p>
            <a:pPr marL="342900" indent="-342900">
              <a:defRPr/>
            </a:pPr>
            <a:r>
              <a:rPr lang="nl-NL" dirty="0"/>
              <a:t>Gedemineraliseerd water</a:t>
            </a:r>
          </a:p>
          <a:p>
            <a:pPr marL="342900" indent="-342900">
              <a:defRPr/>
            </a:pPr>
            <a:r>
              <a:rPr lang="nl-NL" dirty="0"/>
              <a:t>Droog</a:t>
            </a:r>
          </a:p>
          <a:p>
            <a:pPr marL="342900" indent="-342900">
              <a:defRPr/>
            </a:pPr>
            <a:endParaRPr lang="nl-NL" dirty="0"/>
          </a:p>
        </p:txBody>
      </p:sp>
      <p:pic>
        <p:nvPicPr>
          <p:cNvPr id="2" name="Afbeelding 1">
            <a:extLst>
              <a:ext uri="{FF2B5EF4-FFF2-40B4-BE49-F238E27FC236}">
                <a16:creationId xmlns:a16="http://schemas.microsoft.com/office/drawing/2014/main" id="{2014628A-FD88-C67A-249A-C590DF71E4C8}"/>
              </a:ext>
            </a:extLst>
          </p:cNvPr>
          <p:cNvPicPr>
            <a:picLocks noChangeAspect="1"/>
          </p:cNvPicPr>
          <p:nvPr/>
        </p:nvPicPr>
        <p:blipFill>
          <a:blip r:embed="rId3"/>
          <a:stretch>
            <a:fillRect/>
          </a:stretch>
        </p:blipFill>
        <p:spPr>
          <a:xfrm>
            <a:off x="7423571" y="1134588"/>
            <a:ext cx="2943225" cy="1552575"/>
          </a:xfrm>
          <a:prstGeom prst="rect">
            <a:avLst/>
          </a:prstGeom>
        </p:spPr>
      </p:pic>
    </p:spTree>
    <p:extLst>
      <p:ext uri="{BB962C8B-B14F-4D97-AF65-F5344CB8AC3E}">
        <p14:creationId xmlns:p14="http://schemas.microsoft.com/office/powerpoint/2010/main" val="3067605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607576" cy="4738260"/>
          </a:xfrm>
        </p:spPr>
        <p:txBody>
          <a:bodyPr>
            <a:normAutofit/>
          </a:bodyPr>
          <a:lstStyle/>
          <a:p>
            <a:pPr indent="0">
              <a:buNone/>
              <a:defRPr/>
            </a:pPr>
            <a:r>
              <a:rPr lang="nl-NL" dirty="0"/>
              <a:t>De EC-waarde zegt alleen iets over de hoeveelheid zout-ionen en niets over samenstelling van de oplossing. </a:t>
            </a:r>
          </a:p>
          <a:p>
            <a:pPr indent="0">
              <a:buNone/>
              <a:defRPr/>
            </a:pPr>
            <a:endParaRPr lang="nl-NL" dirty="0"/>
          </a:p>
          <a:p>
            <a:pPr indent="0">
              <a:buNone/>
              <a:defRPr/>
            </a:pPr>
            <a:r>
              <a:rPr lang="nl-NL" dirty="0"/>
              <a:t>Twee oplossingen kunnen dezelfde EC hebben en toch heel andere soorten elementen bevatten. </a:t>
            </a:r>
          </a:p>
          <a:p>
            <a:pPr indent="0">
              <a:buNone/>
              <a:defRPr/>
            </a:pPr>
            <a:endParaRPr lang="nl-NL" dirty="0"/>
          </a:p>
          <a:p>
            <a:pPr indent="0">
              <a:buNone/>
              <a:defRPr/>
            </a:pPr>
            <a:r>
              <a:rPr lang="nl-NL" dirty="0"/>
              <a:t>Zeewater heeft een hoge EC-waarde maar dat wordt hoofdzakelijk bepaald door de aanwezigheid van Na + en Cl -, die beide geen voedingsstoffen zijn.</a:t>
            </a:r>
            <a:br>
              <a:rPr lang="nl-NL" dirty="0"/>
            </a:br>
            <a:endParaRPr lang="nl-NL" dirty="0"/>
          </a:p>
        </p:txBody>
      </p:sp>
      <p:pic>
        <p:nvPicPr>
          <p:cNvPr id="4098" name="Picture 2" descr="Vers zeewater 1000 liter (inclusief vat 1000L)">
            <a:extLst>
              <a:ext uri="{FF2B5EF4-FFF2-40B4-BE49-F238E27FC236}">
                <a16:creationId xmlns:a16="http://schemas.microsoft.com/office/drawing/2014/main" id="{F5F47460-24C5-1A6A-2A54-932E1C4EA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514" y="5325161"/>
            <a:ext cx="343852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0563"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60563" y="1772816"/>
            <a:ext cx="8297691" cy="4427868"/>
          </a:xfrm>
        </p:spPr>
        <p:txBody>
          <a:bodyPr>
            <a:normAutofit/>
          </a:bodyPr>
          <a:lstStyle/>
          <a:p>
            <a:pPr indent="0">
              <a:buNone/>
              <a:defRPr/>
            </a:pPr>
            <a:r>
              <a:rPr lang="nl-NL" dirty="0"/>
              <a:t>De EC wordt weergegeven in </a:t>
            </a:r>
            <a:r>
              <a:rPr lang="nl-NL" dirty="0" err="1"/>
              <a:t>milli</a:t>
            </a:r>
            <a:r>
              <a:rPr lang="nl-NL" dirty="0"/>
              <a:t>-Siemens per cm (</a:t>
            </a:r>
            <a:r>
              <a:rPr lang="nl-NL" dirty="0" err="1"/>
              <a:t>mS</a:t>
            </a:r>
            <a:r>
              <a:rPr lang="nl-NL" dirty="0"/>
              <a:t>/cm) bij een temperatuur van 25°C.</a:t>
            </a:r>
          </a:p>
          <a:p>
            <a:pPr indent="0">
              <a:buNone/>
              <a:defRPr/>
            </a:pPr>
            <a:endParaRPr lang="nl-NL" dirty="0"/>
          </a:p>
          <a:p>
            <a:pPr indent="0">
              <a:buNone/>
              <a:defRPr/>
            </a:pPr>
            <a:r>
              <a:rPr lang="nl-NL" dirty="0"/>
              <a:t>Als je EC heel precies wilt meten wordt het weergegeven in </a:t>
            </a:r>
            <a:r>
              <a:rPr lang="nl-NL" dirty="0" err="1"/>
              <a:t>μS</a:t>
            </a:r>
            <a:r>
              <a:rPr lang="nl-NL" dirty="0"/>
              <a:t>/cm (micro-Siemens).</a:t>
            </a:r>
          </a:p>
          <a:p>
            <a:pPr indent="0">
              <a:buNone/>
              <a:defRPr/>
            </a:pPr>
            <a:endParaRPr lang="nl-NL" dirty="0"/>
          </a:p>
          <a:p>
            <a:pPr indent="0">
              <a:buNone/>
              <a:defRPr/>
            </a:pPr>
            <a:r>
              <a:rPr lang="nl-NL" dirty="0"/>
              <a:t>1 </a:t>
            </a:r>
            <a:r>
              <a:rPr lang="nl-NL" dirty="0" err="1"/>
              <a:t>mS</a:t>
            </a:r>
            <a:r>
              <a:rPr lang="nl-NL" dirty="0"/>
              <a:t>/cm staat gelijk aan 1000 </a:t>
            </a:r>
            <a:r>
              <a:rPr lang="nl-NL" dirty="0" err="1"/>
              <a:t>μS</a:t>
            </a:r>
            <a:r>
              <a:rPr lang="nl-NL" dirty="0"/>
              <a:t>/cm</a:t>
            </a:r>
          </a:p>
          <a:p>
            <a:pPr indent="0">
              <a:buNone/>
              <a:defRPr/>
            </a:pPr>
            <a:endParaRPr lang="nl-NL" dirty="0"/>
          </a:p>
        </p:txBody>
      </p:sp>
      <p:pic>
        <p:nvPicPr>
          <p:cNvPr id="3" name="Afbeelding 2">
            <a:extLst>
              <a:ext uri="{FF2B5EF4-FFF2-40B4-BE49-F238E27FC236}">
                <a16:creationId xmlns:a16="http://schemas.microsoft.com/office/drawing/2014/main" id="{03F3AD30-BC0B-E579-7CEC-958A35BCA9A5}"/>
              </a:ext>
            </a:extLst>
          </p:cNvPr>
          <p:cNvPicPr>
            <a:picLocks noChangeAspect="1"/>
          </p:cNvPicPr>
          <p:nvPr/>
        </p:nvPicPr>
        <p:blipFill>
          <a:blip r:embed="rId3"/>
          <a:stretch>
            <a:fillRect/>
          </a:stretch>
        </p:blipFill>
        <p:spPr>
          <a:xfrm>
            <a:off x="6487010" y="4227353"/>
            <a:ext cx="5390665" cy="2468722"/>
          </a:xfrm>
          <a:prstGeom prst="rect">
            <a:avLst/>
          </a:prstGeom>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54347"/>
            <a:ext cx="8910165" cy="5294789"/>
          </a:xfrm>
        </p:spPr>
        <p:txBody>
          <a:bodyPr>
            <a:normAutofit/>
          </a:bodyPr>
          <a:lstStyle/>
          <a:p>
            <a:pPr indent="0">
              <a:buNone/>
            </a:pPr>
            <a:r>
              <a:rPr lang="nl-NL" dirty="0"/>
              <a:t>Bij het klaarmaken van de </a:t>
            </a:r>
            <a:r>
              <a:rPr lang="nl-NL" dirty="0" err="1"/>
              <a:t>mestbak</a:t>
            </a:r>
            <a:r>
              <a:rPr lang="nl-NL" dirty="0"/>
              <a:t>, dien je rekening te houden met de EC-waarden van het water dat je gebruikt.</a:t>
            </a:r>
          </a:p>
          <a:p>
            <a:pPr indent="0">
              <a:buNone/>
            </a:pPr>
            <a:endParaRPr lang="nl-NL" dirty="0"/>
          </a:p>
          <a:p>
            <a:pPr indent="0">
              <a:buNone/>
            </a:pPr>
            <a:r>
              <a:rPr lang="nl-NL" dirty="0"/>
              <a:t>Zo heeft kraanwater bijvoorbeeld een veel hogere EC dan osmosewater. </a:t>
            </a:r>
          </a:p>
          <a:p>
            <a:pPr indent="0">
              <a:buNone/>
            </a:pPr>
            <a:endParaRPr lang="nl-NL" dirty="0"/>
          </a:p>
          <a:p>
            <a:pPr indent="0">
              <a:buNone/>
            </a:pPr>
            <a:r>
              <a:rPr lang="nl-NL" dirty="0"/>
              <a:t>Hieronder vindt je de EC-waarden voor een aantal typen water:</a:t>
            </a:r>
            <a:br>
              <a:rPr lang="nl-NL" dirty="0"/>
            </a:br>
            <a:endParaRPr lang="nl-NL" dirty="0"/>
          </a:p>
          <a:p>
            <a:pPr marL="342900" indent="-342900"/>
            <a:r>
              <a:rPr lang="nl-NL" dirty="0"/>
              <a:t>Puur water: 0 </a:t>
            </a:r>
            <a:r>
              <a:rPr lang="nl-NL" dirty="0" err="1"/>
              <a:t>μS</a:t>
            </a:r>
            <a:r>
              <a:rPr lang="nl-NL" dirty="0"/>
              <a:t>/cm</a:t>
            </a:r>
          </a:p>
          <a:p>
            <a:r>
              <a:rPr lang="nl-NL" dirty="0"/>
              <a:t>Gedestilleerd water : 1 </a:t>
            </a:r>
            <a:r>
              <a:rPr lang="nl-NL" dirty="0" err="1"/>
              <a:t>μS</a:t>
            </a:r>
            <a:r>
              <a:rPr lang="nl-NL" dirty="0"/>
              <a:t>/cm</a:t>
            </a:r>
          </a:p>
          <a:p>
            <a:r>
              <a:rPr lang="nl-NL" dirty="0"/>
              <a:t>Osmosewater : 20 – 60 </a:t>
            </a:r>
            <a:r>
              <a:rPr lang="nl-NL" dirty="0" err="1"/>
              <a:t>μS</a:t>
            </a:r>
            <a:r>
              <a:rPr lang="nl-NL" dirty="0"/>
              <a:t>/cm (= 0,2 EC </a:t>
            </a:r>
            <a:r>
              <a:rPr lang="nl-NL" dirty="0" err="1"/>
              <a:t>mS</a:t>
            </a:r>
            <a:r>
              <a:rPr lang="nl-NL" dirty="0"/>
              <a:t>/cm)</a:t>
            </a:r>
          </a:p>
          <a:p>
            <a:r>
              <a:rPr lang="nl-NL" dirty="0"/>
              <a:t>Regenwater- industrie : 30 - 60 </a:t>
            </a:r>
            <a:r>
              <a:rPr lang="nl-NL" dirty="0" err="1"/>
              <a:t>μS</a:t>
            </a:r>
            <a:r>
              <a:rPr lang="nl-NL" dirty="0"/>
              <a:t>/cm (= 0,3 -0,6 EC </a:t>
            </a:r>
            <a:r>
              <a:rPr lang="nl-NL" dirty="0" err="1"/>
              <a:t>mS</a:t>
            </a:r>
            <a:r>
              <a:rPr lang="nl-NL" dirty="0"/>
              <a:t>/cm)</a:t>
            </a:r>
          </a:p>
          <a:p>
            <a:r>
              <a:rPr lang="nl-NL" dirty="0"/>
              <a:t>Drinkwater: 300 tot 700 </a:t>
            </a:r>
            <a:r>
              <a:rPr lang="nl-NL" dirty="0" err="1"/>
              <a:t>μS</a:t>
            </a:r>
            <a:r>
              <a:rPr lang="nl-NL" dirty="0"/>
              <a:t>/cm (= 0,3 – 0,7 EC </a:t>
            </a:r>
            <a:r>
              <a:rPr lang="nl-NL" dirty="0" err="1"/>
              <a:t>mS</a:t>
            </a:r>
            <a:r>
              <a:rPr lang="nl-NL" dirty="0"/>
              <a:t>/cm)</a:t>
            </a:r>
          </a:p>
          <a:p>
            <a:r>
              <a:rPr lang="nl-NL" dirty="0"/>
              <a:t>Zeewater:  54000 </a:t>
            </a:r>
            <a:r>
              <a:rPr lang="nl-NL" dirty="0" err="1"/>
              <a:t>μS</a:t>
            </a:r>
            <a:r>
              <a:rPr lang="nl-NL" dirty="0"/>
              <a:t>/cm (= 54 EC </a:t>
            </a:r>
            <a:r>
              <a:rPr lang="nl-NL" dirty="0" err="1"/>
              <a:t>mS</a:t>
            </a:r>
            <a:r>
              <a:rPr lang="nl-NL" dirty="0"/>
              <a:t>/cm)</a:t>
            </a:r>
          </a:p>
          <a:p>
            <a:endParaRPr lang="nl-NL" dirty="0"/>
          </a:p>
          <a:p>
            <a:pPr indent="0">
              <a:buNone/>
              <a:defRPr/>
            </a:pPr>
            <a:endParaRPr lang="nl-NL" dirty="0"/>
          </a:p>
        </p:txBody>
      </p:sp>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 calcmode="lin" valueType="num">
                                      <p:cBhvr additive="base">
                                        <p:cTn id="2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anim calcmode="lin" valueType="num">
                                      <p:cBhvr additive="base">
                                        <p:cTn id="2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anim calcmode="lin" valueType="num">
                                      <p:cBhvr additive="base">
                                        <p:cTn id="3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1">
                                            <p:txEl>
                                              <p:pRg st="10" end="10"/>
                                            </p:txEl>
                                          </p:spTgt>
                                        </p:tgtEl>
                                        <p:attrNameLst>
                                          <p:attrName>style.visibility</p:attrName>
                                        </p:attrNameLst>
                                      </p:cBhvr>
                                      <p:to>
                                        <p:strVal val="visible"/>
                                      </p:to>
                                    </p:set>
                                    <p:anim calcmode="lin" valueType="num">
                                      <p:cBhvr additive="base">
                                        <p:cTn id="3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Naast zout heeft ook temperatuur een invloed op de EC-waarde. </a:t>
            </a:r>
          </a:p>
          <a:p>
            <a:pPr indent="0">
              <a:buNone/>
              <a:defRPr/>
            </a:pPr>
            <a:endParaRPr lang="nl-NL" dirty="0"/>
          </a:p>
          <a:p>
            <a:pPr indent="0">
              <a:buNone/>
              <a:defRPr/>
            </a:pPr>
            <a:r>
              <a:rPr lang="nl-NL" dirty="0"/>
              <a:t>Bij een hoge temperatuur neemt de EC-waarde toe en bij een lage temperatuur neemt de EC waarde af.</a:t>
            </a:r>
          </a:p>
          <a:p>
            <a:pPr indent="0">
              <a:buNone/>
              <a:defRPr/>
            </a:pPr>
            <a:endParaRPr lang="nl-NL" dirty="0"/>
          </a:p>
          <a:p>
            <a:pPr indent="0">
              <a:buNone/>
              <a:defRPr/>
            </a:pPr>
            <a:r>
              <a:rPr lang="nl-NL" dirty="0"/>
              <a:t>Goede EC meters rekenen alle concentraties terug naar 25°C. </a:t>
            </a:r>
          </a:p>
        </p:txBody>
      </p:sp>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 waardes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9117199" cy="4738260"/>
          </a:xfrm>
        </p:spPr>
        <p:txBody>
          <a:bodyPr>
            <a:normAutofit/>
          </a:bodyPr>
          <a:lstStyle/>
          <a:p>
            <a:pPr indent="0">
              <a:buNone/>
              <a:defRPr/>
            </a:pPr>
            <a:r>
              <a:rPr lang="nl-NL" dirty="0"/>
              <a:t>Welke EC-waardes je het beste kan nastreven, is afhankelijk van de teelt en van het type substraat of de grondsoort waarop je teelt.</a:t>
            </a:r>
            <a:br>
              <a:rPr lang="nl-NL" dirty="0"/>
            </a:br>
            <a:r>
              <a:rPr lang="nl-NL" dirty="0"/>
              <a:t> </a:t>
            </a:r>
            <a:br>
              <a:rPr lang="nl-NL" dirty="0"/>
            </a:br>
            <a:r>
              <a:rPr lang="nl-NL" dirty="0"/>
              <a:t>Om toch een richtlijn te geven, kan je de volgende waardes aanhouden:</a:t>
            </a:r>
          </a:p>
          <a:p>
            <a:pPr indent="0">
              <a:buNone/>
              <a:defRPr/>
            </a:pPr>
            <a:endParaRPr lang="nl-NL" dirty="0"/>
          </a:p>
          <a:p>
            <a:pPr indent="0">
              <a:buNone/>
              <a:defRPr/>
            </a:pPr>
            <a:r>
              <a:rPr lang="nl-NL" dirty="0"/>
              <a:t>      gietwater					kasgrond</a:t>
            </a:r>
          </a:p>
          <a:p>
            <a:pPr indent="0">
              <a:buNone/>
              <a:defRPr/>
            </a:pPr>
            <a:endParaRPr lang="nl-NL" dirty="0"/>
          </a:p>
          <a:p>
            <a:pPr indent="0">
              <a:buNone/>
              <a:defRPr/>
            </a:pPr>
            <a:endParaRPr lang="nl-NL" dirty="0"/>
          </a:p>
        </p:txBody>
      </p:sp>
      <p:graphicFrame>
        <p:nvGraphicFramePr>
          <p:cNvPr id="2" name="Tabel 1">
            <a:extLst>
              <a:ext uri="{FF2B5EF4-FFF2-40B4-BE49-F238E27FC236}">
                <a16:creationId xmlns:a16="http://schemas.microsoft.com/office/drawing/2014/main" id="{48BEA3F5-65B0-363F-587A-AF5066612FF3}"/>
              </a:ext>
            </a:extLst>
          </p:cNvPr>
          <p:cNvGraphicFramePr>
            <a:graphicFrameLocks noGrp="1"/>
          </p:cNvGraphicFramePr>
          <p:nvPr>
            <p:extLst>
              <p:ext uri="{D42A27DB-BD31-4B8C-83A1-F6EECF244321}">
                <p14:modId xmlns:p14="http://schemas.microsoft.com/office/powerpoint/2010/main" val="2745682374"/>
              </p:ext>
            </p:extLst>
          </p:nvPr>
        </p:nvGraphicFramePr>
        <p:xfrm>
          <a:off x="967257" y="4514105"/>
          <a:ext cx="4278702" cy="2241622"/>
        </p:xfrm>
        <a:graphic>
          <a:graphicData uri="http://schemas.openxmlformats.org/drawingml/2006/table">
            <a:tbl>
              <a:tblPr firstRow="1" bandRow="1">
                <a:tableStyleId>{5C22544A-7EE6-4342-B048-85BDC9FD1C3A}</a:tableStyleId>
              </a:tblPr>
              <a:tblGrid>
                <a:gridCol w="1785667">
                  <a:extLst>
                    <a:ext uri="{9D8B030D-6E8A-4147-A177-3AD203B41FA5}">
                      <a16:colId xmlns:a16="http://schemas.microsoft.com/office/drawing/2014/main" val="2160446323"/>
                    </a:ext>
                  </a:extLst>
                </a:gridCol>
                <a:gridCol w="2493035">
                  <a:extLst>
                    <a:ext uri="{9D8B030D-6E8A-4147-A177-3AD203B41FA5}">
                      <a16:colId xmlns:a16="http://schemas.microsoft.com/office/drawing/2014/main" val="3893406690"/>
                    </a:ext>
                  </a:extLst>
                </a:gridCol>
              </a:tblGrid>
              <a:tr h="387422">
                <a:tc>
                  <a:txBody>
                    <a:bodyPr/>
                    <a:lstStyle/>
                    <a:p>
                      <a:r>
                        <a:rPr lang="nl-NL" dirty="0"/>
                        <a:t>EC</a:t>
                      </a:r>
                    </a:p>
                  </a:txBody>
                  <a:tcPr/>
                </a:tc>
                <a:tc>
                  <a:txBody>
                    <a:bodyPr/>
                    <a:lstStyle/>
                    <a:p>
                      <a:r>
                        <a:rPr lang="nl-NL" dirty="0"/>
                        <a:t>Beoordeling</a:t>
                      </a:r>
                    </a:p>
                  </a:txBody>
                  <a:tcPr/>
                </a:tc>
                <a:extLst>
                  <a:ext uri="{0D108BD9-81ED-4DB2-BD59-A6C34878D82A}">
                    <a16:rowId xmlns:a16="http://schemas.microsoft.com/office/drawing/2014/main" val="4040894143"/>
                  </a:ext>
                </a:extLst>
              </a:tr>
              <a:tr h="370840">
                <a:tc>
                  <a:txBody>
                    <a:bodyPr/>
                    <a:lstStyle/>
                    <a:p>
                      <a:r>
                        <a:rPr lang="nl-NL" dirty="0"/>
                        <a:t>Lager dan 0,8 </a:t>
                      </a:r>
                    </a:p>
                  </a:txBody>
                  <a:tcPr/>
                </a:tc>
                <a:tc>
                  <a:txBody>
                    <a:bodyPr/>
                    <a:lstStyle/>
                    <a:p>
                      <a:r>
                        <a:rPr lang="nl-NL" dirty="0"/>
                        <a:t>Laag</a:t>
                      </a:r>
                    </a:p>
                  </a:txBody>
                  <a:tcPr/>
                </a:tc>
                <a:extLst>
                  <a:ext uri="{0D108BD9-81ED-4DB2-BD59-A6C34878D82A}">
                    <a16:rowId xmlns:a16="http://schemas.microsoft.com/office/drawing/2014/main" val="3438221172"/>
                  </a:ext>
                </a:extLst>
              </a:tr>
              <a:tr h="370840">
                <a:tc>
                  <a:txBody>
                    <a:bodyPr/>
                    <a:lstStyle/>
                    <a:p>
                      <a:r>
                        <a:rPr lang="nl-NL" dirty="0"/>
                        <a:t>0,80 - 1,50</a:t>
                      </a:r>
                    </a:p>
                  </a:txBody>
                  <a:tcPr/>
                </a:tc>
                <a:tc>
                  <a:txBody>
                    <a:bodyPr/>
                    <a:lstStyle/>
                    <a:p>
                      <a:r>
                        <a:rPr lang="nl-NL" dirty="0"/>
                        <a:t>Matig</a:t>
                      </a:r>
                    </a:p>
                  </a:txBody>
                  <a:tcPr/>
                </a:tc>
                <a:extLst>
                  <a:ext uri="{0D108BD9-81ED-4DB2-BD59-A6C34878D82A}">
                    <a16:rowId xmlns:a16="http://schemas.microsoft.com/office/drawing/2014/main" val="3721272214"/>
                  </a:ext>
                </a:extLst>
              </a:tr>
              <a:tr h="370840">
                <a:tc>
                  <a:txBody>
                    <a:bodyPr/>
                    <a:lstStyle/>
                    <a:p>
                      <a:r>
                        <a:rPr lang="nl-NL" dirty="0"/>
                        <a:t>1,50 - 2,50</a:t>
                      </a:r>
                    </a:p>
                  </a:txBody>
                  <a:tcPr/>
                </a:tc>
                <a:tc>
                  <a:txBody>
                    <a:bodyPr/>
                    <a:lstStyle/>
                    <a:p>
                      <a:r>
                        <a:rPr lang="nl-NL" dirty="0"/>
                        <a:t>Normaal</a:t>
                      </a:r>
                    </a:p>
                  </a:txBody>
                  <a:tcPr/>
                </a:tc>
                <a:extLst>
                  <a:ext uri="{0D108BD9-81ED-4DB2-BD59-A6C34878D82A}">
                    <a16:rowId xmlns:a16="http://schemas.microsoft.com/office/drawing/2014/main" val="1979134025"/>
                  </a:ext>
                </a:extLst>
              </a:tr>
              <a:tr h="370840">
                <a:tc>
                  <a:txBody>
                    <a:bodyPr/>
                    <a:lstStyle/>
                    <a:p>
                      <a:r>
                        <a:rPr lang="nl-NL" dirty="0"/>
                        <a:t>2,50 - 3,50</a:t>
                      </a:r>
                    </a:p>
                  </a:txBody>
                  <a:tcPr/>
                </a:tc>
                <a:tc>
                  <a:txBody>
                    <a:bodyPr/>
                    <a:lstStyle/>
                    <a:p>
                      <a:r>
                        <a:rPr lang="nl-NL" dirty="0"/>
                        <a:t>Hoog</a:t>
                      </a:r>
                    </a:p>
                  </a:txBody>
                  <a:tcPr/>
                </a:tc>
                <a:extLst>
                  <a:ext uri="{0D108BD9-81ED-4DB2-BD59-A6C34878D82A}">
                    <a16:rowId xmlns:a16="http://schemas.microsoft.com/office/drawing/2014/main" val="2434032108"/>
                  </a:ext>
                </a:extLst>
              </a:tr>
              <a:tr h="370840">
                <a:tc>
                  <a:txBody>
                    <a:bodyPr/>
                    <a:lstStyle/>
                    <a:p>
                      <a:r>
                        <a:rPr lang="nl-NL" dirty="0"/>
                        <a:t>Groter dan 3,50</a:t>
                      </a:r>
                    </a:p>
                  </a:txBody>
                  <a:tcPr/>
                </a:tc>
                <a:tc>
                  <a:txBody>
                    <a:bodyPr/>
                    <a:lstStyle/>
                    <a:p>
                      <a:r>
                        <a:rPr lang="nl-NL" dirty="0"/>
                        <a:t>Zeer hoog</a:t>
                      </a:r>
                    </a:p>
                  </a:txBody>
                  <a:tcPr/>
                </a:tc>
                <a:extLst>
                  <a:ext uri="{0D108BD9-81ED-4DB2-BD59-A6C34878D82A}">
                    <a16:rowId xmlns:a16="http://schemas.microsoft.com/office/drawing/2014/main" val="426489177"/>
                  </a:ext>
                </a:extLst>
              </a:tr>
            </a:tbl>
          </a:graphicData>
        </a:graphic>
      </p:graphicFrame>
      <p:graphicFrame>
        <p:nvGraphicFramePr>
          <p:cNvPr id="3" name="Tabel 2">
            <a:extLst>
              <a:ext uri="{FF2B5EF4-FFF2-40B4-BE49-F238E27FC236}">
                <a16:creationId xmlns:a16="http://schemas.microsoft.com/office/drawing/2014/main" id="{377DE1D7-75D2-A897-4A85-EEFA95953580}"/>
              </a:ext>
            </a:extLst>
          </p:cNvPr>
          <p:cNvGraphicFramePr>
            <a:graphicFrameLocks noGrp="1"/>
          </p:cNvGraphicFramePr>
          <p:nvPr>
            <p:extLst>
              <p:ext uri="{D42A27DB-BD31-4B8C-83A1-F6EECF244321}">
                <p14:modId xmlns:p14="http://schemas.microsoft.com/office/powerpoint/2010/main" val="786569412"/>
              </p:ext>
            </p:extLst>
          </p:nvPr>
        </p:nvGraphicFramePr>
        <p:xfrm>
          <a:off x="5840083" y="4530687"/>
          <a:ext cx="4356339" cy="2225040"/>
        </p:xfrm>
        <a:graphic>
          <a:graphicData uri="http://schemas.openxmlformats.org/drawingml/2006/table">
            <a:tbl>
              <a:tblPr firstRow="1" bandRow="1">
                <a:tableStyleId>{5C22544A-7EE6-4342-B048-85BDC9FD1C3A}</a:tableStyleId>
              </a:tblPr>
              <a:tblGrid>
                <a:gridCol w="1785667">
                  <a:extLst>
                    <a:ext uri="{9D8B030D-6E8A-4147-A177-3AD203B41FA5}">
                      <a16:colId xmlns:a16="http://schemas.microsoft.com/office/drawing/2014/main" val="3957721357"/>
                    </a:ext>
                  </a:extLst>
                </a:gridCol>
                <a:gridCol w="2570672">
                  <a:extLst>
                    <a:ext uri="{9D8B030D-6E8A-4147-A177-3AD203B41FA5}">
                      <a16:colId xmlns:a16="http://schemas.microsoft.com/office/drawing/2014/main" val="2414825386"/>
                    </a:ext>
                  </a:extLst>
                </a:gridCol>
              </a:tblGrid>
              <a:tr h="370840">
                <a:tc>
                  <a:txBody>
                    <a:bodyPr/>
                    <a:lstStyle/>
                    <a:p>
                      <a:r>
                        <a:rPr lang="nl-NL" dirty="0"/>
                        <a:t>EC</a:t>
                      </a:r>
                    </a:p>
                  </a:txBody>
                  <a:tcPr/>
                </a:tc>
                <a:tc>
                  <a:txBody>
                    <a:bodyPr/>
                    <a:lstStyle/>
                    <a:p>
                      <a:r>
                        <a:rPr lang="nl-NL" dirty="0"/>
                        <a:t>Beoordeling</a:t>
                      </a:r>
                    </a:p>
                  </a:txBody>
                  <a:tcPr/>
                </a:tc>
                <a:extLst>
                  <a:ext uri="{0D108BD9-81ED-4DB2-BD59-A6C34878D82A}">
                    <a16:rowId xmlns:a16="http://schemas.microsoft.com/office/drawing/2014/main" val="2458183579"/>
                  </a:ext>
                </a:extLst>
              </a:tr>
              <a:tr h="370840">
                <a:tc>
                  <a:txBody>
                    <a:bodyPr/>
                    <a:lstStyle/>
                    <a:p>
                      <a:r>
                        <a:rPr lang="nl-NL" dirty="0"/>
                        <a:t>Kleiner dan 1</a:t>
                      </a:r>
                    </a:p>
                  </a:txBody>
                  <a:tcPr/>
                </a:tc>
                <a:tc>
                  <a:txBody>
                    <a:bodyPr/>
                    <a:lstStyle/>
                    <a:p>
                      <a:r>
                        <a:rPr lang="nl-NL" dirty="0"/>
                        <a:t>Laag</a:t>
                      </a:r>
                    </a:p>
                  </a:txBody>
                  <a:tcPr/>
                </a:tc>
                <a:extLst>
                  <a:ext uri="{0D108BD9-81ED-4DB2-BD59-A6C34878D82A}">
                    <a16:rowId xmlns:a16="http://schemas.microsoft.com/office/drawing/2014/main" val="1464500812"/>
                  </a:ext>
                </a:extLst>
              </a:tr>
              <a:tr h="370840">
                <a:tc>
                  <a:txBody>
                    <a:bodyPr/>
                    <a:lstStyle/>
                    <a:p>
                      <a:r>
                        <a:rPr lang="nl-NL" dirty="0"/>
                        <a:t>1,00 – 2,00</a:t>
                      </a:r>
                    </a:p>
                  </a:txBody>
                  <a:tcPr/>
                </a:tc>
                <a:tc>
                  <a:txBody>
                    <a:bodyPr/>
                    <a:lstStyle/>
                    <a:p>
                      <a:r>
                        <a:rPr lang="nl-NL" dirty="0"/>
                        <a:t>Matig</a:t>
                      </a:r>
                    </a:p>
                  </a:txBody>
                  <a:tcPr/>
                </a:tc>
                <a:extLst>
                  <a:ext uri="{0D108BD9-81ED-4DB2-BD59-A6C34878D82A}">
                    <a16:rowId xmlns:a16="http://schemas.microsoft.com/office/drawing/2014/main" val="3373396812"/>
                  </a:ext>
                </a:extLst>
              </a:tr>
              <a:tr h="370840">
                <a:tc>
                  <a:txBody>
                    <a:bodyPr/>
                    <a:lstStyle/>
                    <a:p>
                      <a:r>
                        <a:rPr lang="nl-NL" dirty="0"/>
                        <a:t>2,00 – 3,00</a:t>
                      </a:r>
                    </a:p>
                  </a:txBody>
                  <a:tcPr/>
                </a:tc>
                <a:tc>
                  <a:txBody>
                    <a:bodyPr/>
                    <a:lstStyle/>
                    <a:p>
                      <a:r>
                        <a:rPr lang="nl-NL" dirty="0"/>
                        <a:t>Normaal</a:t>
                      </a:r>
                    </a:p>
                  </a:txBody>
                  <a:tcPr/>
                </a:tc>
                <a:extLst>
                  <a:ext uri="{0D108BD9-81ED-4DB2-BD59-A6C34878D82A}">
                    <a16:rowId xmlns:a16="http://schemas.microsoft.com/office/drawing/2014/main" val="2472669326"/>
                  </a:ext>
                </a:extLst>
              </a:tr>
              <a:tr h="370840">
                <a:tc>
                  <a:txBody>
                    <a:bodyPr/>
                    <a:lstStyle/>
                    <a:p>
                      <a:r>
                        <a:rPr lang="nl-NL" dirty="0"/>
                        <a:t>3,00 – 4,00</a:t>
                      </a:r>
                    </a:p>
                  </a:txBody>
                  <a:tcPr/>
                </a:tc>
                <a:tc>
                  <a:txBody>
                    <a:bodyPr/>
                    <a:lstStyle/>
                    <a:p>
                      <a:r>
                        <a:rPr lang="nl-NL" dirty="0"/>
                        <a:t>Hoog</a:t>
                      </a:r>
                    </a:p>
                  </a:txBody>
                  <a:tcPr/>
                </a:tc>
                <a:extLst>
                  <a:ext uri="{0D108BD9-81ED-4DB2-BD59-A6C34878D82A}">
                    <a16:rowId xmlns:a16="http://schemas.microsoft.com/office/drawing/2014/main" val="2878716735"/>
                  </a:ext>
                </a:extLst>
              </a:tr>
              <a:tr h="370840">
                <a:tc>
                  <a:txBody>
                    <a:bodyPr/>
                    <a:lstStyle/>
                    <a:p>
                      <a:r>
                        <a:rPr lang="nl-NL" dirty="0"/>
                        <a:t>Groter dan 4,00</a:t>
                      </a:r>
                    </a:p>
                  </a:txBody>
                  <a:tcPr/>
                </a:tc>
                <a:tc>
                  <a:txBody>
                    <a:bodyPr/>
                    <a:lstStyle/>
                    <a:p>
                      <a:r>
                        <a:rPr lang="nl-NL" dirty="0"/>
                        <a:t>Zeer hoog</a:t>
                      </a:r>
                    </a:p>
                  </a:txBody>
                  <a:tcPr/>
                </a:tc>
                <a:extLst>
                  <a:ext uri="{0D108BD9-81ED-4DB2-BD59-A6C34878D82A}">
                    <a16:rowId xmlns:a16="http://schemas.microsoft.com/office/drawing/2014/main" val="3422380810"/>
                  </a:ext>
                </a:extLst>
              </a:tr>
            </a:tbl>
          </a:graphicData>
        </a:graphic>
      </p:graphicFrame>
    </p:spTree>
    <p:extLst>
      <p:ext uri="{BB962C8B-B14F-4D97-AF65-F5344CB8AC3E}">
        <p14:creationId xmlns:p14="http://schemas.microsoft.com/office/powerpoint/2010/main" val="2020396417"/>
      </p:ext>
    </p:extLst>
  </p:cSld>
  <p:clrMapOvr>
    <a:masterClrMapping/>
  </p:clrMapOvr>
  <p:transition spd="slow"/>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0" ma:contentTypeDescription="Een nieuw document maken." ma:contentTypeScope="" ma:versionID="c24629cd94f4f1506f8caf115a8142f2">
  <xsd:schema xmlns:xsd="http://www.w3.org/2001/XMLSchema" xmlns:xs="http://www.w3.org/2001/XMLSchema" xmlns:p="http://schemas.microsoft.com/office/2006/metadata/properties" xmlns:ns3="88fa185b-b6f4-4426-890a-edc6532e8d4f" targetNamespace="http://schemas.microsoft.com/office/2006/metadata/properties" ma:root="true" ma:fieldsID="b1e019c9b76ae304b72ad017d94a6f98" ns3:_="">
    <xsd:import namespace="88fa185b-b6f4-4426-890a-edc6532e8d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181CDE-D663-444C-934D-DC4CA0F56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8fa185b-b6f4-4426-890a-edc6532e8d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633</TotalTime>
  <Words>2148</Words>
  <Application>Microsoft Office PowerPoint</Application>
  <PresentationFormat>Breedbeeld</PresentationFormat>
  <Paragraphs>376</Paragraphs>
  <Slides>44</Slides>
  <Notes>40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44</vt:i4>
      </vt:variant>
    </vt:vector>
  </HeadingPairs>
  <TitlesOfParts>
    <vt:vector size="47" baseType="lpstr">
      <vt:lpstr>Arial</vt:lpstr>
      <vt:lpstr>Calibri</vt:lpstr>
      <vt:lpstr>Kantoorthema</vt:lpstr>
      <vt:lpstr>PowerPoint-presentatie</vt:lpstr>
      <vt:lpstr>Aftrap</vt:lpstr>
      <vt:lpstr>EC</vt:lpstr>
      <vt:lpstr>EC</vt:lpstr>
      <vt:lpstr>EC</vt:lpstr>
      <vt:lpstr>EC</vt:lpstr>
      <vt:lpstr>EC</vt:lpstr>
      <vt:lpstr>EC</vt:lpstr>
      <vt:lpstr>EC waardes</vt:lpstr>
      <vt:lpstr>Ec</vt:lpstr>
      <vt:lpstr>TDS</vt:lpstr>
      <vt:lpstr>EC meten van substraat matten </vt:lpstr>
      <vt:lpstr>EC meten van potgrond</vt:lpstr>
      <vt:lpstr>EC potentiometrisch</vt:lpstr>
      <vt:lpstr>EC meters </vt:lpstr>
      <vt:lpstr>Draagbare EC tester</vt:lpstr>
      <vt:lpstr>Draagbare EC handmeters</vt:lpstr>
      <vt:lpstr>Tafelmodel EC meter</vt:lpstr>
      <vt:lpstr>Onderhoud EC meter</vt:lpstr>
      <vt:lpstr>EC elektrode reinigen</vt:lpstr>
      <vt:lpstr>Kalibreren EC meter</vt:lpstr>
      <vt:lpstr>Vervanging elektrode</vt:lpstr>
      <vt:lpstr>PH</vt:lpstr>
      <vt:lpstr>PH </vt:lpstr>
      <vt:lpstr>PH in het kort</vt:lpstr>
      <vt:lpstr>Wat is PH?</vt:lpstr>
      <vt:lpstr>Wat is PH?</vt:lpstr>
      <vt:lpstr>Wat is het belang van PH?</vt:lpstr>
      <vt:lpstr>Optimale PH-waarde voor diverse plantgroepen</vt:lpstr>
      <vt:lpstr>PowerPoint-presentatie</vt:lpstr>
      <vt:lpstr>Hoe meet je de PH?</vt:lpstr>
      <vt:lpstr>Gietwater PH</vt:lpstr>
      <vt:lpstr>Messtoffen oplossing</vt:lpstr>
      <vt:lpstr>Beinvloeden van PH waarde</vt:lpstr>
      <vt:lpstr>PH beïnvloeden in water</vt:lpstr>
      <vt:lpstr>Substraat</vt:lpstr>
      <vt:lpstr>PH meten</vt:lpstr>
      <vt:lpstr>Digitale PH meter met PH-elektrode</vt:lpstr>
      <vt:lpstr>Onderhoud PH elektrode</vt:lpstr>
      <vt:lpstr>Reinigen PH elektrode </vt:lpstr>
      <vt:lpstr>PH elektrode chemisch reinigen</vt:lpstr>
      <vt:lpstr>Kalibreren</vt:lpstr>
      <vt:lpstr>PH meter bewaren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51</cp:revision>
  <dcterms:created xsi:type="dcterms:W3CDTF">2020-11-10T08:38:03Z</dcterms:created>
  <dcterms:modified xsi:type="dcterms:W3CDTF">2023-10-19T13:20:53Z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